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6" r:id="rId3"/>
  </p:sldMasterIdLst>
  <p:notesMasterIdLst>
    <p:notesMasterId r:id="rId24"/>
  </p:notesMasterIdLst>
  <p:sldIdLst>
    <p:sldId id="256" r:id="rId4"/>
    <p:sldId id="257" r:id="rId5"/>
    <p:sldId id="258" r:id="rId6"/>
    <p:sldId id="264" r:id="rId7"/>
    <p:sldId id="265" r:id="rId8"/>
    <p:sldId id="259" r:id="rId9"/>
    <p:sldId id="260" r:id="rId10"/>
    <p:sldId id="261" r:id="rId11"/>
    <p:sldId id="262" r:id="rId12"/>
    <p:sldId id="263" r:id="rId13"/>
    <p:sldId id="266" r:id="rId14"/>
    <p:sldId id="267" r:id="rId15"/>
    <p:sldId id="283" r:id="rId16"/>
    <p:sldId id="2147478349" r:id="rId17"/>
    <p:sldId id="268" r:id="rId18"/>
    <p:sldId id="269" r:id="rId19"/>
    <p:sldId id="270" r:id="rId20"/>
    <p:sldId id="271" r:id="rId21"/>
    <p:sldId id="272" r:id="rId22"/>
    <p:sldId id="273" r:id="rId23"/>
  </p:sldIdLst>
  <p:sldSz cx="9144000" cy="5143500" type="screen16x9"/>
  <p:notesSz cx="6858000" cy="9144000"/>
  <p:embeddedFontLst>
    <p:embeddedFont>
      <p:font typeface="Arial Black" panose="020B0A04020102020204" pitchFamily="34" charset="0"/>
      <p:regular r:id="rId25"/>
      <p:bold r:id="rId26"/>
    </p:embeddedFont>
    <p:embeddedFont>
      <p:font typeface="Montserrat" panose="00000500000000000000" pitchFamily="2" charset="0"/>
      <p:regular r:id="rId27"/>
      <p:bold r:id="rId28"/>
      <p:italic r:id="rId29"/>
      <p:boldItalic r:id="rId30"/>
    </p:embeddedFont>
    <p:embeddedFont>
      <p:font typeface="Montserrat Black" panose="00000A00000000000000" pitchFamily="2" charset="0"/>
      <p:bold r:id="rId31"/>
      <p:boldItalic r:id="rId32"/>
    </p:embeddedFont>
    <p:embeddedFont>
      <p:font typeface="Roboto" panose="02000000000000000000" pitchFamily="2" charset="0"/>
      <p:regular r:id="rId33"/>
      <p:bold r:id="rId34"/>
      <p:italic r:id="rId35"/>
      <p:boldItalic r:id="rId36"/>
    </p:embeddedFont>
    <p:embeddedFont>
      <p:font typeface="Roboto Light" panose="02000000000000000000" pitchFamily="2" charset="0"/>
      <p:regular r:id="rId37"/>
      <p:bold r:id="rId38"/>
      <p:italic r:id="rId39"/>
      <p:boldItalic r:id="rId40"/>
    </p:embeddedFont>
    <p:embeddedFont>
      <p:font typeface="Roboto Medium"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1A1822-6028-467C-9B1A-68D9283BD28A}">
  <a:tblStyle styleId="{C41A1822-6028-467C-9B1A-68D9283BD28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584" y="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49467532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49467532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GB"/>
              <a:t>Welcome everyone. Today we'll be examining the performance of John Snow Labs' Medical LLMs, with a focus on our evaluation methodology and results. Our medical language models have shown remarkable capabilities when compared to models many times their size, and I'm excited to share those findings with you.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49467532e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49467532e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49467532ed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49467532ed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A key innovation in our model suite is the efficiency of our smaller models. Medical LLM - Small achieves 79.5% average score across benchmarks, just 4.25% below GPT-4 despite having a fraction of the parameters. Notably, our 7B parameter model delivers the highest efficiency ratio at over 10% performance per billion parameters. This efficiency translates to practical benefits: on-premise deployment with minimal hardware requirements, lower latency for time-sensitive applications, and significantly reduced operational costs. For many healthcare organizations with limited computational resources, these models provide an optimal balance of performance and practicality.</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49467532e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49467532e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Looking across all four task categories, we see a clear pattern. MedS demonstrates its strongest advantages in contextualized tasks like summarization and information extraction, where domain expertise is crucial. The model maintains a consistent factual accuracy advantage across all tasks, including open-ended medical questions. Interestingly, GPT-4o shows an advantage only in the clinical relevance of open-ended questions, likely due to its broader training. Overall, medical experts expressed higher confidence in using MedS outputs for clinical decision support, citing its reliability in maintaining factual accuracy even when handling complex medical information.</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49467532e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49467532e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Our Medical Reasoning LLM models represent a significant leap forward in healthcare AI, moving beyond knowledge retrieval to structured clinical reasoning. These models incorporate three essential reasoning types: deductive reasoning applies established guidelines to specific cases; inductive reasoning finds patterns across observations; and abductive reasoning makes the best explanations with limited information - crucial for urgent care scenarios. These capabilities are enabled by technical innovations like our chain-of-thought architecture and medical decision tree integration. Having models that not only know medical facts but can reason with them in contextually appropriate ways offers unprecedented support for complex clinical decision-making.</a:t>
            </a:r>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49467532ed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49467532ed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Our Medical Reasoning LLM models represent a significant leap forward in healthcare AI, moving beyond knowledge retrieval to structured clinical reasoning. These models incorporate three essential reasoning types: deductive reasoning applies established guidelines to specific cases; inductive reasoning finds patterns across observations; and abductive reasoning makes the best explanations with limited information - crucial for urgent care scenarios. These capabilities are enabled by technical innovations like our chain-of-thought architecture and medical decision tree integration. Having models that not only know medical facts but can reason with them in contextually appropriate ways offers unprecedented support for complex clinical decision-making.</a:t>
            </a:r>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49467532ed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49467532e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49467532e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49467532e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We recently conducted a rigorous head-to-head comparison of our Medical LLM - Medium against the latest research preview versions of GPT-4.5 and Claude 3.7 Sonnet. Using Gemini Pro 2.5 as an independent judge, our model achieved the highest average score of 8.67 out of 10, surpassing both Claude (8.51) and GPT-4.5 (8.23). This is particularly significant because these are the most advanced general-purpose models currently available. Our Medical LLM - Medium won 42.4% of all evaluation prompts outright, demonstrating clear superiority across a wide range of medical tasks.</a:t>
            </a:r>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49467532ed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49467532e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t>The technical advantages we've demonstrated translate directly to real-world clinical impact. In pilot implementations, our models reduced physician documentation time by 47% while improving coding accuracy to 85%. For clinical decision support, we've measured a 38% improvement in diagnostic consideration completeness and 42% better guideline compliance for complex cases. Perhaps most exciting is the impact in medical education, where students using our models as learning companions showed a 32% improvement in diagnostic reasoning scores. These practical benefits demonstrate why performance differences matter - they directly improve healthcare delivery and provider experience.</a:t>
            </a:r>
            <a:endParaRPr/>
          </a:p>
          <a:p>
            <a:pPr marL="0" lvl="0" indent="0" algn="l" rtl="0">
              <a:spcBef>
                <a:spcPts val="12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49467532ed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49467532ed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GB"/>
              <a:t>Welcome everyone. Today we'll be examining the performance of John Snow Labs' Medical LLMs, with a focus on our evaluation methodology and results. Our medical language models have shown remarkable capabilities when compared to models many times their size, and I'm excited to share those findings with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49467532e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49467532e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t>Healthcare AI faces unique challenges. First, medical knowledge is incredibly specialized and constantly evolving, making it difficult to model. Second, healthcare requires careful reasoning, not just information retrieval - physicians follow logical pathways to diagnoses and treatment plans. Finally, healthcare has strict deployment requirements: solutions must often run within an organization's security perimeter due to privacy regulations, yet many facilities have limited computational resources. Our Medical LLMs were developed to address these specific challenges.</a:t>
            </a:r>
            <a:endParaRPr/>
          </a:p>
          <a:p>
            <a:pPr marL="0" lvl="0" indent="0" algn="l" rtl="0">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49467532e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49467532e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We've developed a comprehensive portfolio of medical language models to address different use cases and deployment scenarios. Our flagship Medical LLM - Medium model offers exceptional performance with a 32K token context window, allowing it to process approximately 64 pages of medical text. Our Medical Reasoning LLM models specifically focus on clinical reasoning capabilities, providing transparent decision pathways that mirror physician thinking. For organizations with stricter computational constraints, our smaller models provide excellent performance efficiency while maintaining strong medical knowledge. All models can be deployed on cloud marketplaces or within private infrastructure, ensuring data privacy and security compliance.</a:t>
            </a:r>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49467532e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49467532e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Looking at standard benchmark performance, our Medical LLM - Medium model demonstrates clear superiority across multiple categories in the OpenMed benchmark suite. We've achieved an overall 4% advantage over GPT-4 and a 2.6% advantage over Med-PaLM-2. Most impressive is our performance in specialized domains like Medical Genetics and Anatomy, where our model shows particularly strong knowledge representation. These benchmarks provide an initial validation of our approach, but as we'll see in the next slides, expert evaluation reveals even more significant advantages.</a:t>
            </a:r>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49467532ed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49467532e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A key innovation in our model suite is the efficiency of our smaller models. Medical LLM - Small achieves 79.5% average score across benchmarks, just 4.25% below GPT-4 despite having a fraction of the parameters. Notably, our 7B parameter model delivers the highest efficiency ratio at over 10% performance per billion parameters. This efficiency translates to practical benefits: on-premise deployment with minimal hardware requirements, lower latency for time-sensitive applications, and significantly reduced operational costs. For many healthcare organizations with limited computational resources, these models provide an optimal balance of performance and practicality.</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49467532e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49467532e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Traditional benchmarks fall short for evaluating medical AI. Multiple-choice tests don't reflect how physicians actually work with information. String matching and similar heuristics can't capture the complexity of clinical reasoning. Statistical measures like perplexity often don't correlate with actual usefulness in clinical settings. Most concerning, many popular benchmark datasets have likely been seen by models during training, leading to artificially inflated scores. We needed an evaluation approach that genuinely reflects real-world clinical challenges and provides trustworthy performance measures.</a:t>
            </a:r>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49467532e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49467532e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t>To overcome these limitations, we developed a comprehensive evaluation framework centered on three key dimensions: factuality, clinical relevance, and conciseness. We assembled a diverse panel of medical experts representing different specialties, all with both clinical and AI experience. Our methodology included 500 novel clinical test cases specifically created for this evaluation to avoid data contamination issues. We employed a randomized blind design where evaluators didn't know which model generated which response, and used pairwise comparisons to simplify the assessment process. This approach gives us confidence that our results genuinely reflect real-world clinical utility.</a:t>
            </a:r>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9467532ed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49467532e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49467532e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49467532e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G">
  <p:cSld name="BG">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p:nvPr/>
        </p:nvSpPr>
        <p:spPr>
          <a:xfrm>
            <a:off x="0" y="1"/>
            <a:ext cx="9144000" cy="5143500"/>
          </a:xfrm>
          <a:prstGeom prst="rect">
            <a:avLst/>
          </a:prstGeom>
          <a:blipFill rotWithShape="1">
            <a:blip r:embed="rId2">
              <a:alphaModFix amt="58000"/>
            </a:blip>
            <a:stretch>
              <a:fillRect/>
            </a:stretch>
          </a:blipFill>
          <a:ln w="12700" cap="flat" cmpd="sng">
            <a:solidFill>
              <a:srgbClr val="3C4E5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Roboto"/>
              <a:ea typeface="Roboto"/>
              <a:cs typeface="Roboto"/>
              <a:sym typeface="Roboto"/>
            </a:endParaRPr>
          </a:p>
        </p:txBody>
      </p:sp>
      <p:sp>
        <p:nvSpPr>
          <p:cNvPr id="58" name="Google Shape;58;p14"/>
          <p:cNvSpPr/>
          <p:nvPr/>
        </p:nvSpPr>
        <p:spPr>
          <a:xfrm>
            <a:off x="0" y="0"/>
            <a:ext cx="9144000" cy="5143500"/>
          </a:xfrm>
          <a:prstGeom prst="rect">
            <a:avLst/>
          </a:prstGeom>
          <a:solidFill>
            <a:srgbClr val="FFFFFF">
              <a:alpha val="40784"/>
            </a:srgbClr>
          </a:solidFill>
          <a:ln w="12700" cap="flat" cmpd="sng">
            <a:solidFill>
              <a:srgbClr val="3C4E5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Roboto"/>
              <a:ea typeface="Roboto"/>
              <a:cs typeface="Roboto"/>
              <a:sym typeface="Roboto"/>
            </a:endParaRPr>
          </a:p>
        </p:txBody>
      </p:sp>
      <p:sp>
        <p:nvSpPr>
          <p:cNvPr id="59" name="Google Shape;59;p14"/>
          <p:cNvSpPr txBox="1">
            <a:spLocks noGrp="1"/>
          </p:cNvSpPr>
          <p:nvPr>
            <p:ph type="body" idx="1"/>
          </p:nvPr>
        </p:nvSpPr>
        <p:spPr>
          <a:xfrm>
            <a:off x="727114" y="708467"/>
            <a:ext cx="7676920" cy="53948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2900"/>
              <a:buNone/>
              <a:defRPr sz="2400">
                <a:solidFill>
                  <a:schemeClr val="dk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0" name="Google Shape;60;p14"/>
          <p:cNvSpPr txBox="1">
            <a:spLocks noGrp="1"/>
          </p:cNvSpPr>
          <p:nvPr>
            <p:ph type="body" idx="2"/>
          </p:nvPr>
        </p:nvSpPr>
        <p:spPr>
          <a:xfrm>
            <a:off x="727114" y="1630363"/>
            <a:ext cx="7677111" cy="2857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228600" algn="l">
              <a:lnSpc>
                <a:spcPct val="90000"/>
              </a:lnSpc>
              <a:spcBef>
                <a:spcPts val="400"/>
              </a:spcBef>
              <a:spcAft>
                <a:spcPts val="0"/>
              </a:spcAft>
              <a:buSzPts val="1700"/>
              <a:buNone/>
              <a:defRPr>
                <a:latin typeface="Roboto Light"/>
                <a:ea typeface="Roboto Light"/>
                <a:cs typeface="Roboto Light"/>
                <a:sym typeface="Roboto Light"/>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61" name="Google Shape;61;p14"/>
          <p:cNvPicPr preferRelativeResize="0"/>
          <p:nvPr/>
        </p:nvPicPr>
        <p:blipFill rotWithShape="1">
          <a:blip r:embed="rId3">
            <a:alphaModFix/>
          </a:blip>
          <a:srcRect/>
          <a:stretch/>
        </p:blipFill>
        <p:spPr>
          <a:xfrm>
            <a:off x="7340446" y="162348"/>
            <a:ext cx="1371603" cy="6096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LOGO">
  <p:cSld name="TITLE and LOGO">
    <p:bg>
      <p:bgPr>
        <a:solidFill>
          <a:schemeClr val="lt1"/>
        </a:solidFill>
        <a:effectLst/>
      </p:bgPr>
    </p:bg>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a:stretch/>
        </p:blipFill>
        <p:spPr>
          <a:xfrm>
            <a:off x="7340446" y="162348"/>
            <a:ext cx="1371603" cy="609601"/>
          </a:xfrm>
          <a:prstGeom prst="rect">
            <a:avLst/>
          </a:prstGeom>
          <a:noFill/>
          <a:ln>
            <a:noFill/>
          </a:ln>
        </p:spPr>
      </p:pic>
      <p:sp>
        <p:nvSpPr>
          <p:cNvPr id="64" name="Google Shape;64;p15"/>
          <p:cNvSpPr txBox="1">
            <a:spLocks noGrp="1"/>
          </p:cNvSpPr>
          <p:nvPr>
            <p:ph type="body" idx="1"/>
          </p:nvPr>
        </p:nvSpPr>
        <p:spPr>
          <a:xfrm>
            <a:off x="727114" y="1630363"/>
            <a:ext cx="7677111" cy="2857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228600" algn="l">
              <a:lnSpc>
                <a:spcPct val="90000"/>
              </a:lnSpc>
              <a:spcBef>
                <a:spcPts val="400"/>
              </a:spcBef>
              <a:spcAft>
                <a:spcPts val="0"/>
              </a:spcAft>
              <a:buSzPts val="1700"/>
              <a:buNone/>
              <a:defRPr>
                <a:latin typeface="Roboto Light"/>
                <a:ea typeface="Roboto Light"/>
                <a:cs typeface="Roboto Light"/>
                <a:sym typeface="Roboto Light"/>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body" idx="2"/>
          </p:nvPr>
        </p:nvSpPr>
        <p:spPr>
          <a:xfrm>
            <a:off x="727114" y="708467"/>
            <a:ext cx="7676920" cy="53948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2900"/>
              <a:buNone/>
              <a:defRPr sz="2400">
                <a:solidFill>
                  <a:schemeClr val="dk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5_TITLE and LOGO">
  <p:cSld name="5_TITLE and LOGO">
    <p:bg>
      <p:bgPr>
        <a:solidFill>
          <a:schemeClr val="lt1"/>
        </a:solidFill>
        <a:effectLst/>
      </p:bgPr>
    </p:bg>
    <p:spTree>
      <p:nvGrpSpPr>
        <p:cNvPr id="1" name="Shape 66"/>
        <p:cNvGrpSpPr/>
        <p:nvPr/>
      </p:nvGrpSpPr>
      <p:grpSpPr>
        <a:xfrm>
          <a:off x="0" y="0"/>
          <a:ext cx="0" cy="0"/>
          <a:chOff x="0" y="0"/>
          <a:chExt cx="0" cy="0"/>
        </a:xfrm>
      </p:grpSpPr>
      <p:pic>
        <p:nvPicPr>
          <p:cNvPr id="67" name="Google Shape;67;p16"/>
          <p:cNvPicPr preferRelativeResize="0"/>
          <p:nvPr/>
        </p:nvPicPr>
        <p:blipFill rotWithShape="1">
          <a:blip r:embed="rId2">
            <a:alphaModFix/>
          </a:blip>
          <a:srcRect/>
          <a:stretch/>
        </p:blipFill>
        <p:spPr>
          <a:xfrm>
            <a:off x="7340446" y="162348"/>
            <a:ext cx="1371603" cy="609601"/>
          </a:xfrm>
          <a:prstGeom prst="rect">
            <a:avLst/>
          </a:prstGeom>
          <a:noFill/>
          <a:ln>
            <a:noFill/>
          </a:ln>
        </p:spPr>
      </p:pic>
      <p:sp>
        <p:nvSpPr>
          <p:cNvPr id="68" name="Google Shape;68;p16"/>
          <p:cNvSpPr txBox="1">
            <a:spLocks noGrp="1"/>
          </p:cNvSpPr>
          <p:nvPr>
            <p:ph type="body" idx="1"/>
          </p:nvPr>
        </p:nvSpPr>
        <p:spPr>
          <a:xfrm>
            <a:off x="727114" y="1630363"/>
            <a:ext cx="7677111" cy="2857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228600" algn="l">
              <a:lnSpc>
                <a:spcPct val="90000"/>
              </a:lnSpc>
              <a:spcBef>
                <a:spcPts val="400"/>
              </a:spcBef>
              <a:spcAft>
                <a:spcPts val="0"/>
              </a:spcAft>
              <a:buSzPts val="1700"/>
              <a:buNone/>
              <a:defRPr>
                <a:latin typeface="Roboto Light"/>
                <a:ea typeface="Roboto Light"/>
                <a:cs typeface="Roboto Light"/>
                <a:sym typeface="Roboto Light"/>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 name="Google Shape;69;p16"/>
          <p:cNvSpPr txBox="1">
            <a:spLocks noGrp="1"/>
          </p:cNvSpPr>
          <p:nvPr>
            <p:ph type="body" idx="2"/>
          </p:nvPr>
        </p:nvSpPr>
        <p:spPr>
          <a:xfrm>
            <a:off x="727114" y="708467"/>
            <a:ext cx="7676920" cy="53948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2900"/>
              <a:buNone/>
              <a:defRPr sz="2400">
                <a:solidFill>
                  <a:schemeClr val="dk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330200" algn="l">
              <a:lnSpc>
                <a:spcPct val="90000"/>
              </a:lnSpc>
              <a:spcBef>
                <a:spcPts val="400"/>
              </a:spcBef>
              <a:spcAft>
                <a:spcPts val="0"/>
              </a:spcAft>
              <a:buSzPts val="1600"/>
              <a:buChar char="•"/>
              <a:defRPr/>
            </a:lvl3pPr>
            <a:lvl4pPr marL="1828800" lvl="3" indent="-330200" algn="l">
              <a:lnSpc>
                <a:spcPct val="90000"/>
              </a:lnSpc>
              <a:spcBef>
                <a:spcPts val="400"/>
              </a:spcBef>
              <a:spcAft>
                <a:spcPts val="0"/>
              </a:spcAft>
              <a:buSzPts val="1600"/>
              <a:buChar char="•"/>
              <a:defRPr/>
            </a:lvl4pPr>
            <a:lvl5pPr marL="2286000" lvl="4" indent="-330200" algn="l">
              <a:lnSpc>
                <a:spcPct val="90000"/>
              </a:lnSpc>
              <a:spcBef>
                <a:spcPts val="400"/>
              </a:spcBef>
              <a:spcAft>
                <a:spcPts val="0"/>
              </a:spcAft>
              <a:buSzPts val="16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3" name="Google Shape;73;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type="blank">
  <p:cSld name="BLANK">
    <p:bg>
      <p:bgPr>
        <a:solidFill>
          <a:schemeClr val="lt2"/>
        </a:solidFill>
        <a:effectLst/>
      </p:bgPr>
    </p:bg>
    <p:spTree>
      <p:nvGrpSpPr>
        <p:cNvPr id="1"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a:stretch/>
        </p:blipFill>
        <p:spPr>
          <a:xfrm flipH="1">
            <a:off x="0" y="0"/>
            <a:ext cx="9144000" cy="5143500"/>
          </a:xfrm>
          <a:prstGeom prst="rect">
            <a:avLst/>
          </a:prstGeom>
          <a:noFill/>
          <a:ln>
            <a:noFill/>
          </a:ln>
        </p:spPr>
      </p:pic>
      <p:pic>
        <p:nvPicPr>
          <p:cNvPr id="78" name="Google Shape;78;p18"/>
          <p:cNvPicPr preferRelativeResize="0"/>
          <p:nvPr/>
        </p:nvPicPr>
        <p:blipFill rotWithShape="1">
          <a:blip r:embed="rId3">
            <a:alphaModFix/>
          </a:blip>
          <a:srcRect t="17107" b="18199"/>
          <a:stretch/>
        </p:blipFill>
        <p:spPr>
          <a:xfrm>
            <a:off x="437502" y="518066"/>
            <a:ext cx="2680273" cy="770637"/>
          </a:xfrm>
          <a:prstGeom prst="rect">
            <a:avLst/>
          </a:prstGeom>
          <a:noFill/>
          <a:ln>
            <a:noFill/>
          </a:ln>
        </p:spPr>
      </p:pic>
      <p:sp>
        <p:nvSpPr>
          <p:cNvPr id="79" name="Google Shape;79;p18"/>
          <p:cNvSpPr txBox="1">
            <a:spLocks noGrp="1"/>
          </p:cNvSpPr>
          <p:nvPr>
            <p:ph type="body" idx="1"/>
          </p:nvPr>
        </p:nvSpPr>
        <p:spPr>
          <a:xfrm>
            <a:off x="539827" y="2093202"/>
            <a:ext cx="4913522" cy="128870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5000"/>
              <a:buNone/>
              <a:defRPr sz="4200">
                <a:solidFill>
                  <a:schemeClr val="dk1"/>
                </a:solidFill>
                <a:latin typeface="Montserrat Black"/>
                <a:ea typeface="Montserrat Black"/>
                <a:cs typeface="Montserrat Black"/>
                <a:sym typeface="Montserrat Black"/>
              </a:defRPr>
            </a:lvl1pPr>
            <a:lvl2pPr marL="914400" lvl="1" indent="-330200" algn="l">
              <a:lnSpc>
                <a:spcPct val="90000"/>
              </a:lnSpc>
              <a:spcBef>
                <a:spcPts val="400"/>
              </a:spcBef>
              <a:spcAft>
                <a:spcPts val="0"/>
              </a:spcAft>
              <a:buSzPts val="1600"/>
              <a:buChar char="•"/>
              <a:defRPr/>
            </a:lvl2pPr>
            <a:lvl3pPr marL="1371600" lvl="2" indent="-330200" algn="l">
              <a:lnSpc>
                <a:spcPct val="90000"/>
              </a:lnSpc>
              <a:spcBef>
                <a:spcPts val="400"/>
              </a:spcBef>
              <a:spcAft>
                <a:spcPts val="0"/>
              </a:spcAft>
              <a:buSzPts val="1600"/>
              <a:buChar char="•"/>
              <a:defRPr/>
            </a:lvl3pPr>
            <a:lvl4pPr marL="1828800" lvl="3" indent="-330200" algn="l">
              <a:lnSpc>
                <a:spcPct val="90000"/>
              </a:lnSpc>
              <a:spcBef>
                <a:spcPts val="400"/>
              </a:spcBef>
              <a:spcAft>
                <a:spcPts val="0"/>
              </a:spcAft>
              <a:buSzPts val="1600"/>
              <a:buChar char="•"/>
              <a:defRPr/>
            </a:lvl4pPr>
            <a:lvl5pPr marL="2286000" lvl="4" indent="-330200" algn="l">
              <a:lnSpc>
                <a:spcPct val="90000"/>
              </a:lnSpc>
              <a:spcBef>
                <a:spcPts val="400"/>
              </a:spcBef>
              <a:spcAft>
                <a:spcPts val="0"/>
              </a:spcAft>
              <a:buSzPts val="16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1_BLANK">
  <p:cSld name="1_BLANK">
    <p:bg>
      <p:bgPr>
        <a:solidFill>
          <a:schemeClr val="lt2"/>
        </a:solidFill>
        <a:effectLst/>
      </p:bgPr>
    </p:bg>
    <p:spTree>
      <p:nvGrpSpPr>
        <p:cNvPr id="1" name="Shape 80"/>
        <p:cNvGrpSpPr/>
        <p:nvPr/>
      </p:nvGrpSpPr>
      <p:grpSpPr>
        <a:xfrm>
          <a:off x="0" y="0"/>
          <a:ext cx="0" cy="0"/>
          <a:chOff x="0" y="0"/>
          <a:chExt cx="0" cy="0"/>
        </a:xfrm>
      </p:grpSpPr>
      <p:pic>
        <p:nvPicPr>
          <p:cNvPr id="81" name="Google Shape;81;p19"/>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2" name="Google Shape;82;p19"/>
          <p:cNvPicPr preferRelativeResize="0"/>
          <p:nvPr/>
        </p:nvPicPr>
        <p:blipFill rotWithShape="1">
          <a:blip r:embed="rId3">
            <a:alphaModFix/>
          </a:blip>
          <a:srcRect t="17107" b="18199"/>
          <a:stretch/>
        </p:blipFill>
        <p:spPr>
          <a:xfrm>
            <a:off x="758578" y="407897"/>
            <a:ext cx="2680273" cy="770637"/>
          </a:xfrm>
          <a:prstGeom prst="rect">
            <a:avLst/>
          </a:prstGeom>
          <a:noFill/>
          <a:ln>
            <a:noFill/>
          </a:ln>
        </p:spPr>
      </p:pic>
      <p:sp>
        <p:nvSpPr>
          <p:cNvPr id="83" name="Google Shape;83;p19"/>
          <p:cNvSpPr txBox="1">
            <a:spLocks noGrp="1"/>
          </p:cNvSpPr>
          <p:nvPr>
            <p:ph type="body" idx="1"/>
          </p:nvPr>
        </p:nvSpPr>
        <p:spPr>
          <a:xfrm>
            <a:off x="925417" y="2156917"/>
            <a:ext cx="6178626" cy="1322577"/>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5000"/>
              <a:buNone/>
              <a:defRPr sz="4200">
                <a:solidFill>
                  <a:schemeClr val="lt1"/>
                </a:solidFill>
                <a:latin typeface="Arial Black"/>
                <a:ea typeface="Arial Black"/>
                <a:cs typeface="Arial Black"/>
                <a:sym typeface="Arial Black"/>
              </a:defRPr>
            </a:lvl1pPr>
            <a:lvl2pPr marL="914400" lvl="1" indent="-330200" algn="l">
              <a:lnSpc>
                <a:spcPct val="90000"/>
              </a:lnSpc>
              <a:spcBef>
                <a:spcPts val="400"/>
              </a:spcBef>
              <a:spcAft>
                <a:spcPts val="0"/>
              </a:spcAft>
              <a:buSzPts val="1600"/>
              <a:buChar char="•"/>
              <a:defRPr/>
            </a:lvl2pPr>
            <a:lvl3pPr marL="1371600" lvl="2" indent="-330200" algn="l">
              <a:lnSpc>
                <a:spcPct val="90000"/>
              </a:lnSpc>
              <a:spcBef>
                <a:spcPts val="400"/>
              </a:spcBef>
              <a:spcAft>
                <a:spcPts val="0"/>
              </a:spcAft>
              <a:buSzPts val="1600"/>
              <a:buChar char="•"/>
              <a:defRPr/>
            </a:lvl3pPr>
            <a:lvl4pPr marL="1828800" lvl="3" indent="-330200" algn="l">
              <a:lnSpc>
                <a:spcPct val="90000"/>
              </a:lnSpc>
              <a:spcBef>
                <a:spcPts val="400"/>
              </a:spcBef>
              <a:spcAft>
                <a:spcPts val="0"/>
              </a:spcAft>
              <a:buSzPts val="1600"/>
              <a:buChar char="•"/>
              <a:defRPr/>
            </a:lvl4pPr>
            <a:lvl5pPr marL="2286000" lvl="4" indent="-330200" algn="l">
              <a:lnSpc>
                <a:spcPct val="90000"/>
              </a:lnSpc>
              <a:spcBef>
                <a:spcPts val="400"/>
              </a:spcBef>
              <a:spcAft>
                <a:spcPts val="0"/>
              </a:spcAft>
              <a:buSzPts val="16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1_TITLE and LOGO">
  <p:cSld name="1_TITLE and LOGO">
    <p:bg>
      <p:bgPr>
        <a:solidFill>
          <a:schemeClr val="lt1"/>
        </a:solidFill>
        <a:effectLst/>
      </p:bgPr>
    </p:bg>
    <p:spTree>
      <p:nvGrpSpPr>
        <p:cNvPr id="1" name="Shape 84"/>
        <p:cNvGrpSpPr/>
        <p:nvPr/>
      </p:nvGrpSpPr>
      <p:grpSpPr>
        <a:xfrm>
          <a:off x="0" y="0"/>
          <a:ext cx="0" cy="0"/>
          <a:chOff x="0" y="0"/>
          <a:chExt cx="0" cy="0"/>
        </a:xfrm>
      </p:grpSpPr>
      <p:sp>
        <p:nvSpPr>
          <p:cNvPr id="85" name="Google Shape;85;p20"/>
          <p:cNvSpPr/>
          <p:nvPr/>
        </p:nvSpPr>
        <p:spPr>
          <a:xfrm>
            <a:off x="3827206" y="1"/>
            <a:ext cx="5316794" cy="5143499"/>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Roboto"/>
              <a:ea typeface="Roboto"/>
              <a:cs typeface="Roboto"/>
              <a:sym typeface="Roboto"/>
            </a:endParaRPr>
          </a:p>
        </p:txBody>
      </p:sp>
      <p:pic>
        <p:nvPicPr>
          <p:cNvPr id="86" name="Google Shape;86;p20"/>
          <p:cNvPicPr preferRelativeResize="0"/>
          <p:nvPr/>
        </p:nvPicPr>
        <p:blipFill rotWithShape="1">
          <a:blip r:embed="rId2">
            <a:alphaModFix/>
          </a:blip>
          <a:srcRect/>
          <a:stretch/>
        </p:blipFill>
        <p:spPr>
          <a:xfrm>
            <a:off x="7340446" y="162348"/>
            <a:ext cx="1371603" cy="609601"/>
          </a:xfrm>
          <a:prstGeom prst="rect">
            <a:avLst/>
          </a:prstGeom>
          <a:noFill/>
          <a:ln>
            <a:noFill/>
          </a:ln>
        </p:spPr>
      </p:pic>
      <p:sp>
        <p:nvSpPr>
          <p:cNvPr id="87" name="Google Shape;87;p20"/>
          <p:cNvSpPr>
            <a:spLocks noGrp="1"/>
          </p:cNvSpPr>
          <p:nvPr>
            <p:ph type="pic" idx="2"/>
          </p:nvPr>
        </p:nvSpPr>
        <p:spPr>
          <a:xfrm>
            <a:off x="681550" y="1424063"/>
            <a:ext cx="2002657" cy="2093427"/>
          </a:xfrm>
          <a:prstGeom prst="rect">
            <a:avLst/>
          </a:prstGeom>
          <a:noFill/>
          <a:ln>
            <a:noFill/>
          </a:ln>
        </p:spPr>
      </p:sp>
      <p:sp>
        <p:nvSpPr>
          <p:cNvPr id="88" name="Google Shape;88;p20"/>
          <p:cNvSpPr txBox="1">
            <a:spLocks noGrp="1"/>
          </p:cNvSpPr>
          <p:nvPr>
            <p:ph type="body" idx="1"/>
          </p:nvPr>
        </p:nvSpPr>
        <p:spPr>
          <a:xfrm>
            <a:off x="4269658" y="1740310"/>
            <a:ext cx="4387645" cy="236100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228600" algn="l">
              <a:lnSpc>
                <a:spcPct val="90000"/>
              </a:lnSpc>
              <a:spcBef>
                <a:spcPts val="400"/>
              </a:spcBef>
              <a:spcAft>
                <a:spcPts val="0"/>
              </a:spcAft>
              <a:buSzPts val="1300"/>
              <a:buNone/>
              <a:defRPr sz="1100">
                <a:latin typeface="Roboto Light"/>
                <a:ea typeface="Roboto Light"/>
                <a:cs typeface="Roboto Light"/>
                <a:sym typeface="Roboto Light"/>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20"/>
          <p:cNvSpPr txBox="1">
            <a:spLocks noGrp="1"/>
          </p:cNvSpPr>
          <p:nvPr>
            <p:ph type="body" idx="3"/>
          </p:nvPr>
        </p:nvSpPr>
        <p:spPr>
          <a:xfrm>
            <a:off x="681039" y="3613151"/>
            <a:ext cx="2003425" cy="309563"/>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SzPts val="1700"/>
              <a:buNone/>
              <a:defRPr b="0">
                <a:latin typeface="Roboto Medium"/>
                <a:ea typeface="Roboto Medium"/>
                <a:cs typeface="Roboto Medium"/>
                <a:sym typeface="Roboto Medium"/>
              </a:defRPr>
            </a:lvl1pPr>
            <a:lvl2pPr marL="914400" lvl="1" indent="-330200" algn="l">
              <a:lnSpc>
                <a:spcPct val="90000"/>
              </a:lnSpc>
              <a:spcBef>
                <a:spcPts val="400"/>
              </a:spcBef>
              <a:spcAft>
                <a:spcPts val="0"/>
              </a:spcAft>
              <a:buSzPts val="1600"/>
              <a:buChar char="•"/>
              <a:defRPr/>
            </a:lvl2pPr>
            <a:lvl3pPr marL="1371600" lvl="2" indent="-330200" algn="l">
              <a:lnSpc>
                <a:spcPct val="90000"/>
              </a:lnSpc>
              <a:spcBef>
                <a:spcPts val="400"/>
              </a:spcBef>
              <a:spcAft>
                <a:spcPts val="0"/>
              </a:spcAft>
              <a:buSzPts val="1600"/>
              <a:buChar char="•"/>
              <a:defRPr/>
            </a:lvl3pPr>
            <a:lvl4pPr marL="1828800" lvl="3" indent="-330200" algn="l">
              <a:lnSpc>
                <a:spcPct val="90000"/>
              </a:lnSpc>
              <a:spcBef>
                <a:spcPts val="400"/>
              </a:spcBef>
              <a:spcAft>
                <a:spcPts val="0"/>
              </a:spcAft>
              <a:buSzPts val="1600"/>
              <a:buChar char="•"/>
              <a:defRPr/>
            </a:lvl4pPr>
            <a:lvl5pPr marL="2286000" lvl="4" indent="-330200" algn="l">
              <a:lnSpc>
                <a:spcPct val="90000"/>
              </a:lnSpc>
              <a:spcBef>
                <a:spcPts val="400"/>
              </a:spcBef>
              <a:spcAft>
                <a:spcPts val="0"/>
              </a:spcAft>
              <a:buSzPts val="16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0" name="Google Shape;90;p20"/>
          <p:cNvSpPr txBox="1">
            <a:spLocks noGrp="1"/>
          </p:cNvSpPr>
          <p:nvPr>
            <p:ph type="body" idx="4"/>
          </p:nvPr>
        </p:nvSpPr>
        <p:spPr>
          <a:xfrm>
            <a:off x="681039" y="3922713"/>
            <a:ext cx="2003425" cy="27305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SzPts val="1300"/>
              <a:buNone/>
              <a:defRPr sz="1100"/>
            </a:lvl1pPr>
            <a:lvl2pPr marL="914400" lvl="1" indent="-368300" algn="ctr">
              <a:lnSpc>
                <a:spcPct val="90000"/>
              </a:lnSpc>
              <a:spcBef>
                <a:spcPts val="400"/>
              </a:spcBef>
              <a:spcAft>
                <a:spcPts val="0"/>
              </a:spcAft>
              <a:buSzPts val="2200"/>
              <a:buChar char="•"/>
              <a:defRPr/>
            </a:lvl2pPr>
            <a:lvl3pPr marL="1371600" lvl="2" indent="-336550" algn="ctr">
              <a:lnSpc>
                <a:spcPct val="90000"/>
              </a:lnSpc>
              <a:spcBef>
                <a:spcPts val="400"/>
              </a:spcBef>
              <a:spcAft>
                <a:spcPts val="0"/>
              </a:spcAft>
              <a:buSzPts val="1700"/>
              <a:buChar char="•"/>
              <a:defRPr/>
            </a:lvl3pPr>
            <a:lvl4pPr marL="1828800" lvl="3" indent="-330200" algn="ctr">
              <a:lnSpc>
                <a:spcPct val="90000"/>
              </a:lnSpc>
              <a:spcBef>
                <a:spcPts val="400"/>
              </a:spcBef>
              <a:spcAft>
                <a:spcPts val="0"/>
              </a:spcAft>
              <a:buSzPts val="1600"/>
              <a:buChar char="•"/>
              <a:defRPr/>
            </a:lvl4pPr>
            <a:lvl5pPr marL="2286000" lvl="4" indent="-317500" algn="ctr">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20"/>
          <p:cNvSpPr/>
          <p:nvPr/>
        </p:nvSpPr>
        <p:spPr>
          <a:xfrm>
            <a:off x="8202938" y="4328397"/>
            <a:ext cx="976039" cy="961018"/>
          </a:xfrm>
          <a:prstGeom prst="ellipse">
            <a:avLst/>
          </a:prstGeom>
          <a:no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sp>
        <p:nvSpPr>
          <p:cNvPr id="92" name="Google Shape;92;p20"/>
          <p:cNvSpPr txBox="1">
            <a:spLocks noGrp="1"/>
          </p:cNvSpPr>
          <p:nvPr>
            <p:ph type="body" idx="5"/>
          </p:nvPr>
        </p:nvSpPr>
        <p:spPr>
          <a:xfrm>
            <a:off x="727114" y="708467"/>
            <a:ext cx="7676920" cy="53948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2900"/>
              <a:buNone/>
              <a:defRPr sz="2400">
                <a:solidFill>
                  <a:schemeClr val="dk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2_TITLE and LOGO">
  <p:cSld name="2_TITLE and LOGO">
    <p:bg>
      <p:bgPr>
        <a:solidFill>
          <a:schemeClr val="lt1"/>
        </a:solidFill>
        <a:effectLst/>
      </p:bgPr>
    </p:bg>
    <p:spTree>
      <p:nvGrpSpPr>
        <p:cNvPr id="1" name="Shape 93"/>
        <p:cNvGrpSpPr/>
        <p:nvPr/>
      </p:nvGrpSpPr>
      <p:grpSpPr>
        <a:xfrm>
          <a:off x="0" y="0"/>
          <a:ext cx="0" cy="0"/>
          <a:chOff x="0" y="0"/>
          <a:chExt cx="0" cy="0"/>
        </a:xfrm>
      </p:grpSpPr>
      <p:pic>
        <p:nvPicPr>
          <p:cNvPr id="94" name="Google Shape;94;p21"/>
          <p:cNvPicPr preferRelativeResize="0"/>
          <p:nvPr/>
        </p:nvPicPr>
        <p:blipFill rotWithShape="1">
          <a:blip r:embed="rId2">
            <a:alphaModFix/>
          </a:blip>
          <a:srcRect/>
          <a:stretch/>
        </p:blipFill>
        <p:spPr>
          <a:xfrm>
            <a:off x="7340446" y="162348"/>
            <a:ext cx="1371603" cy="609601"/>
          </a:xfrm>
          <a:prstGeom prst="rect">
            <a:avLst/>
          </a:prstGeom>
          <a:noFill/>
          <a:ln>
            <a:noFill/>
          </a:ln>
        </p:spPr>
      </p:pic>
      <p:sp>
        <p:nvSpPr>
          <p:cNvPr id="95" name="Google Shape;95;p21"/>
          <p:cNvSpPr txBox="1">
            <a:spLocks noGrp="1"/>
          </p:cNvSpPr>
          <p:nvPr>
            <p:ph type="body" idx="1"/>
          </p:nvPr>
        </p:nvSpPr>
        <p:spPr>
          <a:xfrm>
            <a:off x="727114" y="708467"/>
            <a:ext cx="7676920" cy="53948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2900"/>
              <a:buNone/>
              <a:defRPr sz="2400">
                <a:solidFill>
                  <a:schemeClr val="dk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6" name="Google Shape;96;p21"/>
          <p:cNvSpPr txBox="1">
            <a:spLocks noGrp="1"/>
          </p:cNvSpPr>
          <p:nvPr>
            <p:ph type="body" idx="2"/>
          </p:nvPr>
        </p:nvSpPr>
        <p:spPr>
          <a:xfrm>
            <a:off x="727114" y="1630363"/>
            <a:ext cx="7677111" cy="2857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228600" algn="l">
              <a:lnSpc>
                <a:spcPct val="90000"/>
              </a:lnSpc>
              <a:spcBef>
                <a:spcPts val="400"/>
              </a:spcBef>
              <a:spcAft>
                <a:spcPts val="0"/>
              </a:spcAft>
              <a:buSzPts val="1700"/>
              <a:buNone/>
              <a:defRPr>
                <a:latin typeface="Roboto Light"/>
                <a:ea typeface="Roboto Light"/>
                <a:cs typeface="Roboto Light"/>
                <a:sym typeface="Roboto Light"/>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3_TITLE and LOGO">
  <p:cSld name="3_TITLE and LOGO">
    <p:bg>
      <p:bgPr>
        <a:solidFill>
          <a:schemeClr val="lt1"/>
        </a:solidFill>
        <a:effectLst/>
      </p:bgPr>
    </p:bg>
    <p:spTree>
      <p:nvGrpSpPr>
        <p:cNvPr id="1" name="Shape 97"/>
        <p:cNvGrpSpPr/>
        <p:nvPr/>
      </p:nvGrpSpPr>
      <p:grpSpPr>
        <a:xfrm>
          <a:off x="0" y="0"/>
          <a:ext cx="0" cy="0"/>
          <a:chOff x="0" y="0"/>
          <a:chExt cx="0" cy="0"/>
        </a:xfrm>
      </p:grpSpPr>
      <p:sp>
        <p:nvSpPr>
          <p:cNvPr id="98" name="Google Shape;98;p22"/>
          <p:cNvSpPr/>
          <p:nvPr/>
        </p:nvSpPr>
        <p:spPr>
          <a:xfrm>
            <a:off x="3827206" y="1"/>
            <a:ext cx="5316794" cy="5143499"/>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Roboto"/>
              <a:ea typeface="Roboto"/>
              <a:cs typeface="Roboto"/>
              <a:sym typeface="Roboto"/>
            </a:endParaRPr>
          </a:p>
        </p:txBody>
      </p:sp>
      <p:pic>
        <p:nvPicPr>
          <p:cNvPr id="99" name="Google Shape;99;p22"/>
          <p:cNvPicPr preferRelativeResize="0"/>
          <p:nvPr/>
        </p:nvPicPr>
        <p:blipFill rotWithShape="1">
          <a:blip r:embed="rId2">
            <a:alphaModFix/>
          </a:blip>
          <a:srcRect/>
          <a:stretch/>
        </p:blipFill>
        <p:spPr>
          <a:xfrm>
            <a:off x="7340446" y="162348"/>
            <a:ext cx="1371603" cy="609601"/>
          </a:xfrm>
          <a:prstGeom prst="rect">
            <a:avLst/>
          </a:prstGeom>
          <a:noFill/>
          <a:ln>
            <a:noFill/>
          </a:ln>
        </p:spPr>
      </p:pic>
      <p:sp>
        <p:nvSpPr>
          <p:cNvPr id="100" name="Google Shape;100;p22"/>
          <p:cNvSpPr>
            <a:spLocks noGrp="1"/>
          </p:cNvSpPr>
          <p:nvPr>
            <p:ph type="pic" idx="2"/>
          </p:nvPr>
        </p:nvSpPr>
        <p:spPr>
          <a:xfrm>
            <a:off x="681550" y="1424063"/>
            <a:ext cx="2002657" cy="2093427"/>
          </a:xfrm>
          <a:prstGeom prst="rect">
            <a:avLst/>
          </a:prstGeom>
          <a:noFill/>
          <a:ln>
            <a:noFill/>
          </a:ln>
        </p:spPr>
      </p:sp>
      <p:sp>
        <p:nvSpPr>
          <p:cNvPr id="101" name="Google Shape;101;p22"/>
          <p:cNvSpPr txBox="1">
            <a:spLocks noGrp="1"/>
          </p:cNvSpPr>
          <p:nvPr>
            <p:ph type="body" idx="1"/>
          </p:nvPr>
        </p:nvSpPr>
        <p:spPr>
          <a:xfrm>
            <a:off x="4269658" y="1740310"/>
            <a:ext cx="4387645" cy="236100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228600" algn="l">
              <a:lnSpc>
                <a:spcPct val="90000"/>
              </a:lnSpc>
              <a:spcBef>
                <a:spcPts val="400"/>
              </a:spcBef>
              <a:spcAft>
                <a:spcPts val="0"/>
              </a:spcAft>
              <a:buSzPts val="1300"/>
              <a:buNone/>
              <a:defRPr sz="1100">
                <a:latin typeface="Roboto Light"/>
                <a:ea typeface="Roboto Light"/>
                <a:cs typeface="Roboto Light"/>
                <a:sym typeface="Roboto Light"/>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22"/>
          <p:cNvSpPr txBox="1">
            <a:spLocks noGrp="1"/>
          </p:cNvSpPr>
          <p:nvPr>
            <p:ph type="body" idx="3"/>
          </p:nvPr>
        </p:nvSpPr>
        <p:spPr>
          <a:xfrm>
            <a:off x="681039" y="3613151"/>
            <a:ext cx="2003425" cy="309563"/>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SzPts val="1700"/>
              <a:buNone/>
              <a:defRPr b="0">
                <a:latin typeface="Roboto Medium"/>
                <a:ea typeface="Roboto Medium"/>
                <a:cs typeface="Roboto Medium"/>
                <a:sym typeface="Roboto Medium"/>
              </a:defRPr>
            </a:lvl1pPr>
            <a:lvl2pPr marL="914400" lvl="1" indent="-330200" algn="l">
              <a:lnSpc>
                <a:spcPct val="90000"/>
              </a:lnSpc>
              <a:spcBef>
                <a:spcPts val="400"/>
              </a:spcBef>
              <a:spcAft>
                <a:spcPts val="0"/>
              </a:spcAft>
              <a:buSzPts val="1600"/>
              <a:buChar char="•"/>
              <a:defRPr/>
            </a:lvl2pPr>
            <a:lvl3pPr marL="1371600" lvl="2" indent="-330200" algn="l">
              <a:lnSpc>
                <a:spcPct val="90000"/>
              </a:lnSpc>
              <a:spcBef>
                <a:spcPts val="400"/>
              </a:spcBef>
              <a:spcAft>
                <a:spcPts val="0"/>
              </a:spcAft>
              <a:buSzPts val="1600"/>
              <a:buChar char="•"/>
              <a:defRPr/>
            </a:lvl3pPr>
            <a:lvl4pPr marL="1828800" lvl="3" indent="-330200" algn="l">
              <a:lnSpc>
                <a:spcPct val="90000"/>
              </a:lnSpc>
              <a:spcBef>
                <a:spcPts val="400"/>
              </a:spcBef>
              <a:spcAft>
                <a:spcPts val="0"/>
              </a:spcAft>
              <a:buSzPts val="1600"/>
              <a:buChar char="•"/>
              <a:defRPr/>
            </a:lvl4pPr>
            <a:lvl5pPr marL="2286000" lvl="4" indent="-330200" algn="l">
              <a:lnSpc>
                <a:spcPct val="90000"/>
              </a:lnSpc>
              <a:spcBef>
                <a:spcPts val="400"/>
              </a:spcBef>
              <a:spcAft>
                <a:spcPts val="0"/>
              </a:spcAft>
              <a:buSzPts val="16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22"/>
          <p:cNvSpPr txBox="1">
            <a:spLocks noGrp="1"/>
          </p:cNvSpPr>
          <p:nvPr>
            <p:ph type="body" idx="4"/>
          </p:nvPr>
        </p:nvSpPr>
        <p:spPr>
          <a:xfrm>
            <a:off x="681039" y="3922713"/>
            <a:ext cx="2003425" cy="27305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SzPts val="1300"/>
              <a:buNone/>
              <a:defRPr sz="1100"/>
            </a:lvl1pPr>
            <a:lvl2pPr marL="914400" lvl="1" indent="-368300" algn="ctr">
              <a:lnSpc>
                <a:spcPct val="90000"/>
              </a:lnSpc>
              <a:spcBef>
                <a:spcPts val="400"/>
              </a:spcBef>
              <a:spcAft>
                <a:spcPts val="0"/>
              </a:spcAft>
              <a:buSzPts val="2200"/>
              <a:buChar char="•"/>
              <a:defRPr/>
            </a:lvl2pPr>
            <a:lvl3pPr marL="1371600" lvl="2" indent="-336550" algn="ctr">
              <a:lnSpc>
                <a:spcPct val="90000"/>
              </a:lnSpc>
              <a:spcBef>
                <a:spcPts val="400"/>
              </a:spcBef>
              <a:spcAft>
                <a:spcPts val="0"/>
              </a:spcAft>
              <a:buSzPts val="1700"/>
              <a:buChar char="•"/>
              <a:defRPr/>
            </a:lvl3pPr>
            <a:lvl4pPr marL="1828800" lvl="3" indent="-330200" algn="ctr">
              <a:lnSpc>
                <a:spcPct val="90000"/>
              </a:lnSpc>
              <a:spcBef>
                <a:spcPts val="400"/>
              </a:spcBef>
              <a:spcAft>
                <a:spcPts val="0"/>
              </a:spcAft>
              <a:buSzPts val="1600"/>
              <a:buChar char="•"/>
              <a:defRPr/>
            </a:lvl4pPr>
            <a:lvl5pPr marL="2286000" lvl="4" indent="-317500" algn="ctr">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22"/>
          <p:cNvSpPr/>
          <p:nvPr/>
        </p:nvSpPr>
        <p:spPr>
          <a:xfrm>
            <a:off x="8202938" y="4328397"/>
            <a:ext cx="976039" cy="961018"/>
          </a:xfrm>
          <a:prstGeom prst="ellipse">
            <a:avLst/>
          </a:prstGeom>
          <a:no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sp>
        <p:nvSpPr>
          <p:cNvPr id="105" name="Google Shape;105;p22"/>
          <p:cNvSpPr txBox="1">
            <a:spLocks noGrp="1"/>
          </p:cNvSpPr>
          <p:nvPr>
            <p:ph type="body" idx="5"/>
          </p:nvPr>
        </p:nvSpPr>
        <p:spPr>
          <a:xfrm>
            <a:off x="727114" y="708467"/>
            <a:ext cx="7676920" cy="53948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2900"/>
              <a:buNone/>
              <a:defRPr sz="2400">
                <a:solidFill>
                  <a:schemeClr val="dk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4_TITLE and LOGO">
  <p:cSld name="4_TITLE and LOGO">
    <p:bg>
      <p:bgPr>
        <a:solidFill>
          <a:schemeClr val="lt1"/>
        </a:solidFill>
        <a:effectLst/>
      </p:bgPr>
    </p:bg>
    <p:spTree>
      <p:nvGrpSpPr>
        <p:cNvPr id="1" name="Shape 106"/>
        <p:cNvGrpSpPr/>
        <p:nvPr/>
      </p:nvGrpSpPr>
      <p:grpSpPr>
        <a:xfrm>
          <a:off x="0" y="0"/>
          <a:ext cx="0" cy="0"/>
          <a:chOff x="0" y="0"/>
          <a:chExt cx="0" cy="0"/>
        </a:xfrm>
      </p:grpSpPr>
      <p:sp>
        <p:nvSpPr>
          <p:cNvPr id="107" name="Google Shape;107;p23"/>
          <p:cNvSpPr/>
          <p:nvPr/>
        </p:nvSpPr>
        <p:spPr>
          <a:xfrm>
            <a:off x="5988676" y="1"/>
            <a:ext cx="3155324" cy="5143499"/>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Roboto"/>
              <a:ea typeface="Roboto"/>
              <a:cs typeface="Roboto"/>
              <a:sym typeface="Roboto"/>
            </a:endParaRPr>
          </a:p>
        </p:txBody>
      </p:sp>
      <p:pic>
        <p:nvPicPr>
          <p:cNvPr id="108" name="Google Shape;108;p23"/>
          <p:cNvPicPr preferRelativeResize="0"/>
          <p:nvPr/>
        </p:nvPicPr>
        <p:blipFill rotWithShape="1">
          <a:blip r:embed="rId2">
            <a:alphaModFix/>
          </a:blip>
          <a:srcRect/>
          <a:stretch/>
        </p:blipFill>
        <p:spPr>
          <a:xfrm>
            <a:off x="488885" y="261784"/>
            <a:ext cx="1481583" cy="658481"/>
          </a:xfrm>
          <a:prstGeom prst="rect">
            <a:avLst/>
          </a:prstGeom>
          <a:noFill/>
          <a:ln>
            <a:noFill/>
          </a:ln>
        </p:spPr>
      </p:pic>
      <p:sp>
        <p:nvSpPr>
          <p:cNvPr id="109" name="Google Shape;109;p23"/>
          <p:cNvSpPr/>
          <p:nvPr/>
        </p:nvSpPr>
        <p:spPr>
          <a:xfrm>
            <a:off x="0" y="1285875"/>
            <a:ext cx="9144000" cy="2571750"/>
          </a:xfrm>
          <a:prstGeom prst="rect">
            <a:avLst/>
          </a:prstGeom>
          <a:solidFill>
            <a:schemeClr val="dk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chemeClr val="dk1"/>
              </a:solidFill>
              <a:latin typeface="Roboto"/>
              <a:ea typeface="Roboto"/>
              <a:cs typeface="Roboto"/>
              <a:sym typeface="Roboto"/>
            </a:endParaRPr>
          </a:p>
        </p:txBody>
      </p:sp>
      <p:pic>
        <p:nvPicPr>
          <p:cNvPr id="110" name="Google Shape;110;p23"/>
          <p:cNvPicPr preferRelativeResize="0"/>
          <p:nvPr/>
        </p:nvPicPr>
        <p:blipFill rotWithShape="1">
          <a:blip r:embed="rId3">
            <a:alphaModFix/>
          </a:blip>
          <a:srcRect t="24667" b="25375"/>
          <a:stretch/>
        </p:blipFill>
        <p:spPr>
          <a:xfrm>
            <a:off x="0" y="1275009"/>
            <a:ext cx="9144000" cy="2582215"/>
          </a:xfrm>
          <a:prstGeom prst="rect">
            <a:avLst/>
          </a:prstGeom>
          <a:noFill/>
          <a:ln>
            <a:noFill/>
          </a:ln>
        </p:spPr>
      </p:pic>
      <p:sp>
        <p:nvSpPr>
          <p:cNvPr id="111" name="Google Shape;111;p23"/>
          <p:cNvSpPr txBox="1">
            <a:spLocks noGrp="1"/>
          </p:cNvSpPr>
          <p:nvPr>
            <p:ph type="body" idx="1"/>
          </p:nvPr>
        </p:nvSpPr>
        <p:spPr>
          <a:xfrm>
            <a:off x="488885" y="2304331"/>
            <a:ext cx="4887964" cy="523568"/>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4100"/>
              <a:buNone/>
              <a:defRPr sz="3400">
                <a:solidFill>
                  <a:schemeClr val="lt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p23"/>
          <p:cNvSpPr/>
          <p:nvPr/>
        </p:nvSpPr>
        <p:spPr>
          <a:xfrm>
            <a:off x="8202938" y="4328397"/>
            <a:ext cx="976039" cy="961018"/>
          </a:xfrm>
          <a:prstGeom prst="ellipse">
            <a:avLst/>
          </a:prstGeom>
          <a:no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6_TITLE and LOGO">
  <p:cSld name="6_TITLE and LOGO">
    <p:bg>
      <p:bgPr>
        <a:solidFill>
          <a:schemeClr val="lt1"/>
        </a:solidFill>
        <a:effectLst/>
      </p:bgPr>
    </p:bg>
    <p:spTree>
      <p:nvGrpSpPr>
        <p:cNvPr id="1" name="Shape 113"/>
        <p:cNvGrpSpPr/>
        <p:nvPr/>
      </p:nvGrpSpPr>
      <p:grpSpPr>
        <a:xfrm>
          <a:off x="0" y="0"/>
          <a:ext cx="0" cy="0"/>
          <a:chOff x="0" y="0"/>
          <a:chExt cx="0" cy="0"/>
        </a:xfrm>
      </p:grpSpPr>
      <p:pic>
        <p:nvPicPr>
          <p:cNvPr id="114" name="Google Shape;114;p24"/>
          <p:cNvPicPr preferRelativeResize="0"/>
          <p:nvPr/>
        </p:nvPicPr>
        <p:blipFill rotWithShape="1">
          <a:blip r:embed="rId2">
            <a:alphaModFix/>
          </a:blip>
          <a:srcRect t="24667" b="34742"/>
          <a:stretch/>
        </p:blipFill>
        <p:spPr>
          <a:xfrm>
            <a:off x="0" y="-5234"/>
            <a:ext cx="9144000" cy="2098052"/>
          </a:xfrm>
          <a:prstGeom prst="rect">
            <a:avLst/>
          </a:prstGeom>
          <a:noFill/>
          <a:ln>
            <a:noFill/>
          </a:ln>
        </p:spPr>
      </p:pic>
      <p:sp>
        <p:nvSpPr>
          <p:cNvPr id="115" name="Google Shape;115;p24"/>
          <p:cNvSpPr txBox="1">
            <a:spLocks noGrp="1"/>
          </p:cNvSpPr>
          <p:nvPr>
            <p:ph type="body" idx="1"/>
          </p:nvPr>
        </p:nvSpPr>
        <p:spPr>
          <a:xfrm>
            <a:off x="1" y="882430"/>
            <a:ext cx="8712048" cy="523568"/>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4100"/>
              <a:buNone/>
              <a:defRPr sz="3400">
                <a:solidFill>
                  <a:schemeClr val="lt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16" name="Google Shape;116;p24"/>
          <p:cNvPicPr preferRelativeResize="0"/>
          <p:nvPr/>
        </p:nvPicPr>
        <p:blipFill rotWithShape="1">
          <a:blip r:embed="rId3">
            <a:alphaModFix/>
          </a:blip>
          <a:srcRect/>
          <a:stretch/>
        </p:blipFill>
        <p:spPr>
          <a:xfrm>
            <a:off x="7340446" y="162348"/>
            <a:ext cx="1371603" cy="609601"/>
          </a:xfrm>
          <a:prstGeom prst="rect">
            <a:avLst/>
          </a:prstGeom>
          <a:noFill/>
          <a:ln>
            <a:noFill/>
          </a:ln>
        </p:spPr>
      </p:pic>
      <p:sp>
        <p:nvSpPr>
          <p:cNvPr id="117" name="Google Shape;117;p24"/>
          <p:cNvSpPr txBox="1">
            <a:spLocks noGrp="1"/>
          </p:cNvSpPr>
          <p:nvPr>
            <p:ph type="body" idx="2"/>
          </p:nvPr>
        </p:nvSpPr>
        <p:spPr>
          <a:xfrm>
            <a:off x="907963" y="2640170"/>
            <a:ext cx="3219717" cy="171289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228600" algn="l">
              <a:lnSpc>
                <a:spcPct val="154533"/>
              </a:lnSpc>
              <a:spcBef>
                <a:spcPts val="400"/>
              </a:spcBef>
              <a:spcAft>
                <a:spcPts val="0"/>
              </a:spcAft>
              <a:buSzPts val="1300"/>
              <a:buNone/>
              <a:defRPr sz="1100">
                <a:latin typeface="Roboto Light"/>
                <a:ea typeface="Roboto Light"/>
                <a:cs typeface="Roboto Light"/>
                <a:sym typeface="Roboto Light"/>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8" name="Google Shape;118;p24"/>
          <p:cNvSpPr txBox="1">
            <a:spLocks noGrp="1"/>
          </p:cNvSpPr>
          <p:nvPr>
            <p:ph type="body" idx="3"/>
          </p:nvPr>
        </p:nvSpPr>
        <p:spPr>
          <a:xfrm>
            <a:off x="4679327" y="2640170"/>
            <a:ext cx="3219717" cy="171289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228600" algn="l">
              <a:lnSpc>
                <a:spcPct val="154533"/>
              </a:lnSpc>
              <a:spcBef>
                <a:spcPts val="400"/>
              </a:spcBef>
              <a:spcAft>
                <a:spcPts val="0"/>
              </a:spcAft>
              <a:buSzPts val="1300"/>
              <a:buNone/>
              <a:defRPr sz="1100">
                <a:latin typeface="Roboto Light"/>
                <a:ea typeface="Roboto Light"/>
                <a:cs typeface="Roboto Light"/>
                <a:sym typeface="Roboto Light"/>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9" name="Google Shape;119;p24"/>
          <p:cNvSpPr/>
          <p:nvPr/>
        </p:nvSpPr>
        <p:spPr>
          <a:xfrm>
            <a:off x="8202938" y="4328397"/>
            <a:ext cx="976039" cy="961018"/>
          </a:xfrm>
          <a:prstGeom prst="ellipse">
            <a:avLst/>
          </a:prstGeom>
          <a:no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7_TITLE and LOGO">
  <p:cSld name="7_TITLE and LOGO">
    <p:bg>
      <p:bgPr>
        <a:solidFill>
          <a:schemeClr val="lt1"/>
        </a:solidFill>
        <a:effectLst/>
      </p:bgPr>
    </p:bg>
    <p:spTree>
      <p:nvGrpSpPr>
        <p:cNvPr id="1" name="Shape 120"/>
        <p:cNvGrpSpPr/>
        <p:nvPr/>
      </p:nvGrpSpPr>
      <p:grpSpPr>
        <a:xfrm>
          <a:off x="0" y="0"/>
          <a:ext cx="0" cy="0"/>
          <a:chOff x="0" y="0"/>
          <a:chExt cx="0" cy="0"/>
        </a:xfrm>
      </p:grpSpPr>
      <p:sp>
        <p:nvSpPr>
          <p:cNvPr id="121" name="Google Shape;121;p25"/>
          <p:cNvSpPr/>
          <p:nvPr/>
        </p:nvSpPr>
        <p:spPr>
          <a:xfrm>
            <a:off x="0" y="0"/>
            <a:ext cx="9144000" cy="5143500"/>
          </a:xfrm>
          <a:prstGeom prst="rect">
            <a:avLst/>
          </a:prstGeom>
          <a:solidFill>
            <a:srgbClr val="0098D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Roboto"/>
              <a:ea typeface="Roboto"/>
              <a:cs typeface="Roboto"/>
              <a:sym typeface="Roboto"/>
            </a:endParaRPr>
          </a:p>
        </p:txBody>
      </p:sp>
      <p:pic>
        <p:nvPicPr>
          <p:cNvPr id="122" name="Google Shape;122;p25"/>
          <p:cNvPicPr preferRelativeResize="0"/>
          <p:nvPr/>
        </p:nvPicPr>
        <p:blipFill rotWithShape="1">
          <a:blip r:embed="rId2">
            <a:alphaModFix/>
          </a:blip>
          <a:srcRect l="3147" t="2314" r="157" b="1461"/>
          <a:stretch/>
        </p:blipFill>
        <p:spPr>
          <a:xfrm>
            <a:off x="0" y="-404"/>
            <a:ext cx="9144000" cy="5143904"/>
          </a:xfrm>
          <a:prstGeom prst="rect">
            <a:avLst/>
          </a:prstGeom>
          <a:noFill/>
          <a:ln>
            <a:noFill/>
          </a:ln>
        </p:spPr>
      </p:pic>
      <p:pic>
        <p:nvPicPr>
          <p:cNvPr id="123" name="Google Shape;123;p25"/>
          <p:cNvPicPr preferRelativeResize="0"/>
          <p:nvPr/>
        </p:nvPicPr>
        <p:blipFill rotWithShape="1">
          <a:blip r:embed="rId3">
            <a:alphaModFix/>
          </a:blip>
          <a:srcRect/>
          <a:stretch/>
        </p:blipFill>
        <p:spPr>
          <a:xfrm>
            <a:off x="7340446" y="162348"/>
            <a:ext cx="1371603" cy="609601"/>
          </a:xfrm>
          <a:prstGeom prst="rect">
            <a:avLst/>
          </a:prstGeom>
          <a:noFill/>
          <a:ln>
            <a:noFill/>
          </a:ln>
        </p:spPr>
      </p:pic>
      <p:sp>
        <p:nvSpPr>
          <p:cNvPr id="124" name="Google Shape;124;p25"/>
          <p:cNvSpPr txBox="1">
            <a:spLocks noGrp="1"/>
          </p:cNvSpPr>
          <p:nvPr>
            <p:ph type="body" idx="1"/>
          </p:nvPr>
        </p:nvSpPr>
        <p:spPr>
          <a:xfrm>
            <a:off x="594188" y="568234"/>
            <a:ext cx="4887964" cy="523568"/>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4100"/>
              <a:buNone/>
              <a:defRPr sz="3400">
                <a:solidFill>
                  <a:schemeClr val="lt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8_TITLE and LOGO">
  <p:cSld name="8_TITLE and LOGO">
    <p:bg>
      <p:bgPr>
        <a:solidFill>
          <a:schemeClr val="lt1"/>
        </a:solidFill>
        <a:effectLst/>
      </p:bgPr>
    </p:bg>
    <p:spTree>
      <p:nvGrpSpPr>
        <p:cNvPr id="1" name="Shape 125"/>
        <p:cNvGrpSpPr/>
        <p:nvPr/>
      </p:nvGrpSpPr>
      <p:grpSpPr>
        <a:xfrm>
          <a:off x="0" y="0"/>
          <a:ext cx="0" cy="0"/>
          <a:chOff x="0" y="0"/>
          <a:chExt cx="0" cy="0"/>
        </a:xfrm>
      </p:grpSpPr>
      <p:pic>
        <p:nvPicPr>
          <p:cNvPr id="126" name="Google Shape;126;p26"/>
          <p:cNvPicPr preferRelativeResize="0"/>
          <p:nvPr/>
        </p:nvPicPr>
        <p:blipFill rotWithShape="1">
          <a:blip r:embed="rId2">
            <a:alphaModFix/>
          </a:blip>
          <a:srcRect t="24667" b="34742"/>
          <a:stretch/>
        </p:blipFill>
        <p:spPr>
          <a:xfrm>
            <a:off x="0" y="-5234"/>
            <a:ext cx="9144000" cy="2098052"/>
          </a:xfrm>
          <a:prstGeom prst="rect">
            <a:avLst/>
          </a:prstGeom>
          <a:noFill/>
          <a:ln>
            <a:noFill/>
          </a:ln>
        </p:spPr>
      </p:pic>
      <p:sp>
        <p:nvSpPr>
          <p:cNvPr id="127" name="Google Shape;127;p26"/>
          <p:cNvSpPr txBox="1">
            <a:spLocks noGrp="1"/>
          </p:cNvSpPr>
          <p:nvPr>
            <p:ph type="body" idx="1"/>
          </p:nvPr>
        </p:nvSpPr>
        <p:spPr>
          <a:xfrm>
            <a:off x="1" y="882430"/>
            <a:ext cx="8712048" cy="523568"/>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2900"/>
              <a:buNone/>
              <a:defRPr sz="2400">
                <a:solidFill>
                  <a:schemeClr val="lt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28" name="Google Shape;128;p26"/>
          <p:cNvPicPr preferRelativeResize="0"/>
          <p:nvPr/>
        </p:nvPicPr>
        <p:blipFill rotWithShape="1">
          <a:blip r:embed="rId3">
            <a:alphaModFix/>
          </a:blip>
          <a:srcRect/>
          <a:stretch/>
        </p:blipFill>
        <p:spPr>
          <a:xfrm>
            <a:off x="7340446" y="162348"/>
            <a:ext cx="1371603" cy="609601"/>
          </a:xfrm>
          <a:prstGeom prst="rect">
            <a:avLst/>
          </a:prstGeom>
          <a:noFill/>
          <a:ln>
            <a:noFill/>
          </a:ln>
        </p:spPr>
      </p:pic>
      <p:sp>
        <p:nvSpPr>
          <p:cNvPr id="129" name="Google Shape;129;p26"/>
          <p:cNvSpPr txBox="1">
            <a:spLocks noGrp="1"/>
          </p:cNvSpPr>
          <p:nvPr>
            <p:ph type="body" idx="2"/>
          </p:nvPr>
        </p:nvSpPr>
        <p:spPr>
          <a:xfrm>
            <a:off x="907963" y="2640170"/>
            <a:ext cx="3219717" cy="171289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228600" algn="l">
              <a:lnSpc>
                <a:spcPct val="154533"/>
              </a:lnSpc>
              <a:spcBef>
                <a:spcPts val="400"/>
              </a:spcBef>
              <a:spcAft>
                <a:spcPts val="0"/>
              </a:spcAft>
              <a:buSzPts val="1300"/>
              <a:buNone/>
              <a:defRPr sz="1100">
                <a:latin typeface="Roboto Light"/>
                <a:ea typeface="Roboto Light"/>
                <a:cs typeface="Roboto Light"/>
                <a:sym typeface="Roboto Light"/>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0" name="Google Shape;130;p26"/>
          <p:cNvSpPr txBox="1">
            <a:spLocks noGrp="1"/>
          </p:cNvSpPr>
          <p:nvPr>
            <p:ph type="body" idx="3"/>
          </p:nvPr>
        </p:nvSpPr>
        <p:spPr>
          <a:xfrm>
            <a:off x="4679327" y="2640170"/>
            <a:ext cx="3219717" cy="171289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228600" algn="l">
              <a:lnSpc>
                <a:spcPct val="154533"/>
              </a:lnSpc>
              <a:spcBef>
                <a:spcPts val="400"/>
              </a:spcBef>
              <a:spcAft>
                <a:spcPts val="0"/>
              </a:spcAft>
              <a:buSzPts val="1300"/>
              <a:buNone/>
              <a:defRPr sz="1100">
                <a:latin typeface="Roboto Light"/>
                <a:ea typeface="Roboto Light"/>
                <a:cs typeface="Roboto Light"/>
                <a:sym typeface="Roboto Light"/>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1" name="Google Shape;131;p26"/>
          <p:cNvSpPr/>
          <p:nvPr/>
        </p:nvSpPr>
        <p:spPr>
          <a:xfrm>
            <a:off x="8202938" y="4328397"/>
            <a:ext cx="976039" cy="961018"/>
          </a:xfrm>
          <a:prstGeom prst="ellipse">
            <a:avLst/>
          </a:prstGeom>
          <a:no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9_TITLE and LOGO">
  <p:cSld name="9_TITLE and LOGO">
    <p:bg>
      <p:bgPr>
        <a:solidFill>
          <a:schemeClr val="lt1"/>
        </a:solidFill>
        <a:effectLst/>
      </p:bgPr>
    </p:bg>
    <p:spTree>
      <p:nvGrpSpPr>
        <p:cNvPr id="1" name="Shape 132"/>
        <p:cNvGrpSpPr/>
        <p:nvPr/>
      </p:nvGrpSpPr>
      <p:grpSpPr>
        <a:xfrm>
          <a:off x="0" y="0"/>
          <a:ext cx="0" cy="0"/>
          <a:chOff x="0" y="0"/>
          <a:chExt cx="0" cy="0"/>
        </a:xfrm>
      </p:grpSpPr>
      <p:sp>
        <p:nvSpPr>
          <p:cNvPr id="133" name="Google Shape;133;p27"/>
          <p:cNvSpPr/>
          <p:nvPr/>
        </p:nvSpPr>
        <p:spPr>
          <a:xfrm>
            <a:off x="0" y="0"/>
            <a:ext cx="9144000" cy="5143500"/>
          </a:xfrm>
          <a:prstGeom prst="rect">
            <a:avLst/>
          </a:prstGeom>
          <a:solidFill>
            <a:srgbClr val="0098D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Roboto"/>
              <a:ea typeface="Roboto"/>
              <a:cs typeface="Roboto"/>
              <a:sym typeface="Roboto"/>
            </a:endParaRPr>
          </a:p>
        </p:txBody>
      </p:sp>
      <p:pic>
        <p:nvPicPr>
          <p:cNvPr id="134" name="Google Shape;134;p27"/>
          <p:cNvPicPr preferRelativeResize="0"/>
          <p:nvPr/>
        </p:nvPicPr>
        <p:blipFill rotWithShape="1">
          <a:blip r:embed="rId2">
            <a:alphaModFix/>
          </a:blip>
          <a:srcRect l="3147" t="2314" r="157" b="1461"/>
          <a:stretch/>
        </p:blipFill>
        <p:spPr>
          <a:xfrm>
            <a:off x="0" y="-404"/>
            <a:ext cx="9144000" cy="5143904"/>
          </a:xfrm>
          <a:prstGeom prst="rect">
            <a:avLst/>
          </a:prstGeom>
          <a:noFill/>
          <a:ln>
            <a:noFill/>
          </a:ln>
        </p:spPr>
      </p:pic>
      <p:pic>
        <p:nvPicPr>
          <p:cNvPr id="135" name="Google Shape;135;p27"/>
          <p:cNvPicPr preferRelativeResize="0"/>
          <p:nvPr/>
        </p:nvPicPr>
        <p:blipFill rotWithShape="1">
          <a:blip r:embed="rId3">
            <a:alphaModFix/>
          </a:blip>
          <a:srcRect/>
          <a:stretch/>
        </p:blipFill>
        <p:spPr>
          <a:xfrm>
            <a:off x="7340446" y="162348"/>
            <a:ext cx="1371603" cy="609601"/>
          </a:xfrm>
          <a:prstGeom prst="rect">
            <a:avLst/>
          </a:prstGeom>
          <a:noFill/>
          <a:ln>
            <a:noFill/>
          </a:ln>
        </p:spPr>
      </p:pic>
      <p:sp>
        <p:nvSpPr>
          <p:cNvPr id="136" name="Google Shape;136;p27"/>
          <p:cNvSpPr/>
          <p:nvPr/>
        </p:nvSpPr>
        <p:spPr>
          <a:xfrm>
            <a:off x="8202938" y="4328397"/>
            <a:ext cx="976039" cy="961018"/>
          </a:xfrm>
          <a:prstGeom prst="ellipse">
            <a:avLst/>
          </a:prstGeom>
          <a:no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sp>
        <p:nvSpPr>
          <p:cNvPr id="137" name="Google Shape;137;p27"/>
          <p:cNvSpPr txBox="1">
            <a:spLocks noGrp="1"/>
          </p:cNvSpPr>
          <p:nvPr>
            <p:ph type="body" idx="1"/>
          </p:nvPr>
        </p:nvSpPr>
        <p:spPr>
          <a:xfrm>
            <a:off x="727114" y="708467"/>
            <a:ext cx="7676920" cy="53948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2900"/>
              <a:buNone/>
              <a:defRPr sz="2400">
                <a:solidFill>
                  <a:schemeClr val="lt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10_TITLE and LOGO">
  <p:cSld name="10_TITLE and LOGO">
    <p:bg>
      <p:bgPr>
        <a:solidFill>
          <a:schemeClr val="lt1"/>
        </a:solidFill>
        <a:effectLst/>
      </p:bgPr>
    </p:bg>
    <p:spTree>
      <p:nvGrpSpPr>
        <p:cNvPr id="1" name="Shape 138"/>
        <p:cNvGrpSpPr/>
        <p:nvPr/>
      </p:nvGrpSpPr>
      <p:grpSpPr>
        <a:xfrm>
          <a:off x="0" y="0"/>
          <a:ext cx="0" cy="0"/>
          <a:chOff x="0" y="0"/>
          <a:chExt cx="0" cy="0"/>
        </a:xfrm>
      </p:grpSpPr>
      <p:sp>
        <p:nvSpPr>
          <p:cNvPr id="139" name="Google Shape;139;p28"/>
          <p:cNvSpPr/>
          <p:nvPr/>
        </p:nvSpPr>
        <p:spPr>
          <a:xfrm>
            <a:off x="5988676" y="1"/>
            <a:ext cx="3155324" cy="5143499"/>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Roboto"/>
              <a:ea typeface="Roboto"/>
              <a:cs typeface="Roboto"/>
              <a:sym typeface="Roboto"/>
            </a:endParaRPr>
          </a:p>
        </p:txBody>
      </p:sp>
      <p:pic>
        <p:nvPicPr>
          <p:cNvPr id="140" name="Google Shape;140;p28"/>
          <p:cNvPicPr preferRelativeResize="0"/>
          <p:nvPr/>
        </p:nvPicPr>
        <p:blipFill rotWithShape="1">
          <a:blip r:embed="rId2">
            <a:alphaModFix/>
          </a:blip>
          <a:srcRect/>
          <a:stretch/>
        </p:blipFill>
        <p:spPr>
          <a:xfrm>
            <a:off x="488885" y="261784"/>
            <a:ext cx="1481583" cy="658481"/>
          </a:xfrm>
          <a:prstGeom prst="rect">
            <a:avLst/>
          </a:prstGeom>
          <a:noFill/>
          <a:ln>
            <a:noFill/>
          </a:ln>
        </p:spPr>
      </p:pic>
      <p:sp>
        <p:nvSpPr>
          <p:cNvPr id="141" name="Google Shape;141;p28"/>
          <p:cNvSpPr/>
          <p:nvPr/>
        </p:nvSpPr>
        <p:spPr>
          <a:xfrm>
            <a:off x="0" y="1285875"/>
            <a:ext cx="9144000" cy="2571750"/>
          </a:xfrm>
          <a:prstGeom prst="rect">
            <a:avLst/>
          </a:prstGeom>
          <a:solidFill>
            <a:schemeClr val="dk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chemeClr val="dk1"/>
              </a:solidFill>
              <a:latin typeface="Roboto"/>
              <a:ea typeface="Roboto"/>
              <a:cs typeface="Roboto"/>
              <a:sym typeface="Roboto"/>
            </a:endParaRPr>
          </a:p>
        </p:txBody>
      </p:sp>
      <p:pic>
        <p:nvPicPr>
          <p:cNvPr id="142" name="Google Shape;142;p28"/>
          <p:cNvPicPr preferRelativeResize="0"/>
          <p:nvPr/>
        </p:nvPicPr>
        <p:blipFill rotWithShape="1">
          <a:blip r:embed="rId3">
            <a:alphaModFix/>
          </a:blip>
          <a:srcRect t="24667" b="25375"/>
          <a:stretch/>
        </p:blipFill>
        <p:spPr>
          <a:xfrm>
            <a:off x="0" y="1275009"/>
            <a:ext cx="9144000" cy="2582215"/>
          </a:xfrm>
          <a:prstGeom prst="rect">
            <a:avLst/>
          </a:prstGeom>
          <a:noFill/>
          <a:ln>
            <a:noFill/>
          </a:ln>
        </p:spPr>
      </p:pic>
      <p:sp>
        <p:nvSpPr>
          <p:cNvPr id="143" name="Google Shape;143;p28"/>
          <p:cNvSpPr txBox="1">
            <a:spLocks noGrp="1"/>
          </p:cNvSpPr>
          <p:nvPr>
            <p:ph type="body" idx="1"/>
          </p:nvPr>
        </p:nvSpPr>
        <p:spPr>
          <a:xfrm>
            <a:off x="488885" y="2304331"/>
            <a:ext cx="4887964" cy="52356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2900"/>
              <a:buNone/>
              <a:defRPr sz="2400">
                <a:solidFill>
                  <a:schemeClr val="lt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4" name="Google Shape;144;p28"/>
          <p:cNvSpPr/>
          <p:nvPr/>
        </p:nvSpPr>
        <p:spPr>
          <a:xfrm>
            <a:off x="8202938" y="4328397"/>
            <a:ext cx="976039" cy="961018"/>
          </a:xfrm>
          <a:prstGeom prst="ellipse">
            <a:avLst/>
          </a:prstGeom>
          <a:no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18_TITLE and LOGO">
  <p:cSld name="18_TITLE and LOGO">
    <p:bg>
      <p:bgPr>
        <a:solidFill>
          <a:schemeClr val="lt1"/>
        </a:solidFill>
        <a:effectLst/>
      </p:bgPr>
    </p:bg>
    <p:spTree>
      <p:nvGrpSpPr>
        <p:cNvPr id="1" name="Shape 145"/>
        <p:cNvGrpSpPr/>
        <p:nvPr/>
      </p:nvGrpSpPr>
      <p:grpSpPr>
        <a:xfrm>
          <a:off x="0" y="0"/>
          <a:ext cx="0" cy="0"/>
          <a:chOff x="0" y="0"/>
          <a:chExt cx="0" cy="0"/>
        </a:xfrm>
      </p:grpSpPr>
      <p:sp>
        <p:nvSpPr>
          <p:cNvPr id="146" name="Google Shape;146;p29"/>
          <p:cNvSpPr/>
          <p:nvPr/>
        </p:nvSpPr>
        <p:spPr>
          <a:xfrm>
            <a:off x="0" y="0"/>
            <a:ext cx="9144000" cy="5143500"/>
          </a:xfrm>
          <a:prstGeom prst="rect">
            <a:avLst/>
          </a:prstGeom>
          <a:solidFill>
            <a:srgbClr val="0098D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Roboto"/>
              <a:ea typeface="Roboto"/>
              <a:cs typeface="Roboto"/>
              <a:sym typeface="Roboto"/>
            </a:endParaRPr>
          </a:p>
        </p:txBody>
      </p:sp>
      <p:pic>
        <p:nvPicPr>
          <p:cNvPr id="147" name="Google Shape;147;p29"/>
          <p:cNvPicPr preferRelativeResize="0"/>
          <p:nvPr/>
        </p:nvPicPr>
        <p:blipFill rotWithShape="1">
          <a:blip r:embed="rId2">
            <a:alphaModFix/>
          </a:blip>
          <a:srcRect l="3147" t="2314" r="157" b="1461"/>
          <a:stretch/>
        </p:blipFill>
        <p:spPr>
          <a:xfrm>
            <a:off x="0" y="-404"/>
            <a:ext cx="9144000" cy="5143904"/>
          </a:xfrm>
          <a:prstGeom prst="rect">
            <a:avLst/>
          </a:prstGeom>
          <a:noFill/>
          <a:ln>
            <a:noFill/>
          </a:ln>
        </p:spPr>
      </p:pic>
      <p:sp>
        <p:nvSpPr>
          <p:cNvPr id="148" name="Google Shape;148;p29"/>
          <p:cNvSpPr/>
          <p:nvPr/>
        </p:nvSpPr>
        <p:spPr>
          <a:xfrm>
            <a:off x="8026247" y="4487183"/>
            <a:ext cx="974806" cy="656318"/>
          </a:xfrm>
          <a:prstGeom prst="ellipse">
            <a:avLst/>
          </a:prstGeom>
          <a:no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pic>
        <p:nvPicPr>
          <p:cNvPr id="149" name="Google Shape;149;p29"/>
          <p:cNvPicPr preferRelativeResize="0"/>
          <p:nvPr/>
        </p:nvPicPr>
        <p:blipFill rotWithShape="1">
          <a:blip r:embed="rId3">
            <a:alphaModFix/>
          </a:blip>
          <a:srcRect/>
          <a:stretch/>
        </p:blipFill>
        <p:spPr>
          <a:xfrm>
            <a:off x="7340446" y="162348"/>
            <a:ext cx="1371603" cy="609601"/>
          </a:xfrm>
          <a:prstGeom prst="rect">
            <a:avLst/>
          </a:prstGeom>
          <a:noFill/>
          <a:ln>
            <a:noFill/>
          </a:ln>
        </p:spPr>
      </p:pic>
      <p:sp>
        <p:nvSpPr>
          <p:cNvPr id="150" name="Google Shape;150;p29"/>
          <p:cNvSpPr txBox="1">
            <a:spLocks noGrp="1"/>
          </p:cNvSpPr>
          <p:nvPr>
            <p:ph type="body" idx="1"/>
          </p:nvPr>
        </p:nvSpPr>
        <p:spPr>
          <a:xfrm>
            <a:off x="594188" y="568234"/>
            <a:ext cx="4887964" cy="523568"/>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2900"/>
              <a:buNone/>
              <a:defRPr sz="2400">
                <a:solidFill>
                  <a:schemeClr val="lt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22_TITLE and LOGO">
  <p:cSld name="22_TITLE and LOGO">
    <p:bg>
      <p:bgPr>
        <a:solidFill>
          <a:srgbClr val="F2F2F5"/>
        </a:solidFill>
        <a:effectLst/>
      </p:bgPr>
    </p:bg>
    <p:spTree>
      <p:nvGrpSpPr>
        <p:cNvPr id="1" name="Shape 151"/>
        <p:cNvGrpSpPr/>
        <p:nvPr/>
      </p:nvGrpSpPr>
      <p:grpSpPr>
        <a:xfrm>
          <a:off x="0" y="0"/>
          <a:ext cx="0" cy="0"/>
          <a:chOff x="0" y="0"/>
          <a:chExt cx="0" cy="0"/>
        </a:xfrm>
      </p:grpSpPr>
      <p:pic>
        <p:nvPicPr>
          <p:cNvPr id="152" name="Google Shape;152;p30"/>
          <p:cNvPicPr preferRelativeResize="0"/>
          <p:nvPr/>
        </p:nvPicPr>
        <p:blipFill rotWithShape="1">
          <a:blip r:embed="rId2">
            <a:alphaModFix/>
          </a:blip>
          <a:srcRect/>
          <a:stretch/>
        </p:blipFill>
        <p:spPr>
          <a:xfrm>
            <a:off x="7340446" y="162348"/>
            <a:ext cx="1371603" cy="609601"/>
          </a:xfrm>
          <a:prstGeom prst="rect">
            <a:avLst/>
          </a:prstGeom>
          <a:noFill/>
          <a:ln>
            <a:noFill/>
          </a:ln>
        </p:spPr>
      </p:pic>
      <p:sp>
        <p:nvSpPr>
          <p:cNvPr id="153" name="Google Shape;153;p30"/>
          <p:cNvSpPr/>
          <p:nvPr/>
        </p:nvSpPr>
        <p:spPr>
          <a:xfrm>
            <a:off x="8026247" y="4487183"/>
            <a:ext cx="974806" cy="656318"/>
          </a:xfrm>
          <a:prstGeom prst="ellipse">
            <a:avLst/>
          </a:prstGeom>
          <a:no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sp>
        <p:nvSpPr>
          <p:cNvPr id="154" name="Google Shape;154;p30"/>
          <p:cNvSpPr txBox="1">
            <a:spLocks noGrp="1"/>
          </p:cNvSpPr>
          <p:nvPr>
            <p:ph type="body" idx="1"/>
          </p:nvPr>
        </p:nvSpPr>
        <p:spPr>
          <a:xfrm>
            <a:off x="727114" y="708467"/>
            <a:ext cx="7676920" cy="53948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2900"/>
              <a:buNone/>
              <a:defRPr sz="2400">
                <a:solidFill>
                  <a:schemeClr val="dk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23_TITLE and LOGO">
  <p:cSld name="23_TITLE and LOGO">
    <p:bg>
      <p:bgPr>
        <a:solidFill>
          <a:schemeClr val="lt1"/>
        </a:solidFill>
        <a:effectLst/>
      </p:bgPr>
    </p:bg>
    <p:spTree>
      <p:nvGrpSpPr>
        <p:cNvPr id="1" name="Shape 155"/>
        <p:cNvGrpSpPr/>
        <p:nvPr/>
      </p:nvGrpSpPr>
      <p:grpSpPr>
        <a:xfrm>
          <a:off x="0" y="0"/>
          <a:ext cx="0" cy="0"/>
          <a:chOff x="0" y="0"/>
          <a:chExt cx="0" cy="0"/>
        </a:xfrm>
      </p:grpSpPr>
      <p:sp>
        <p:nvSpPr>
          <p:cNvPr id="156" name="Google Shape;156;p31"/>
          <p:cNvSpPr/>
          <p:nvPr/>
        </p:nvSpPr>
        <p:spPr>
          <a:xfrm>
            <a:off x="5988676" y="1"/>
            <a:ext cx="3155324" cy="5143499"/>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700">
              <a:solidFill>
                <a:schemeClr val="lt1"/>
              </a:solidFill>
              <a:latin typeface="Roboto"/>
              <a:ea typeface="Roboto"/>
              <a:cs typeface="Roboto"/>
              <a:sym typeface="Roboto"/>
            </a:endParaRPr>
          </a:p>
        </p:txBody>
      </p:sp>
      <p:pic>
        <p:nvPicPr>
          <p:cNvPr id="157" name="Google Shape;157;p31"/>
          <p:cNvPicPr preferRelativeResize="0"/>
          <p:nvPr/>
        </p:nvPicPr>
        <p:blipFill rotWithShape="1">
          <a:blip r:embed="rId2">
            <a:alphaModFix/>
          </a:blip>
          <a:srcRect/>
          <a:stretch/>
        </p:blipFill>
        <p:spPr>
          <a:xfrm>
            <a:off x="488885" y="261784"/>
            <a:ext cx="1481583" cy="658481"/>
          </a:xfrm>
          <a:prstGeom prst="rect">
            <a:avLst/>
          </a:prstGeom>
          <a:noFill/>
          <a:ln>
            <a:noFill/>
          </a:ln>
        </p:spPr>
      </p:pic>
      <p:sp>
        <p:nvSpPr>
          <p:cNvPr id="158" name="Google Shape;158;p31"/>
          <p:cNvSpPr/>
          <p:nvPr/>
        </p:nvSpPr>
        <p:spPr>
          <a:xfrm>
            <a:off x="8026247" y="4487183"/>
            <a:ext cx="974806" cy="656318"/>
          </a:xfrm>
          <a:prstGeom prst="ellipse">
            <a:avLst/>
          </a:prstGeom>
          <a:no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Montserrat Black"/>
                <a:ea typeface="Montserrat Black"/>
                <a:cs typeface="Montserrat Black"/>
                <a:sym typeface="Montserrat Black"/>
              </a:rPr>
              <a:t>‹#›</a:t>
            </a:fld>
            <a:endParaRPr sz="2800">
              <a:solidFill>
                <a:srgbClr val="D8D8D8"/>
              </a:solidFill>
              <a:latin typeface="Montserrat Black"/>
              <a:ea typeface="Montserrat Black"/>
              <a:cs typeface="Montserrat Black"/>
              <a:sym typeface="Montserrat Black"/>
            </a:endParaRPr>
          </a:p>
        </p:txBody>
      </p:sp>
      <p:sp>
        <p:nvSpPr>
          <p:cNvPr id="159" name="Google Shape;159;p31"/>
          <p:cNvSpPr/>
          <p:nvPr/>
        </p:nvSpPr>
        <p:spPr>
          <a:xfrm>
            <a:off x="0" y="1285875"/>
            <a:ext cx="9144000" cy="2571750"/>
          </a:xfrm>
          <a:prstGeom prst="rect">
            <a:avLst/>
          </a:prstGeom>
          <a:solidFill>
            <a:schemeClr val="dk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400">
              <a:solidFill>
                <a:schemeClr val="dk1"/>
              </a:solidFill>
              <a:latin typeface="Roboto"/>
              <a:ea typeface="Roboto"/>
              <a:cs typeface="Roboto"/>
              <a:sym typeface="Roboto"/>
            </a:endParaRPr>
          </a:p>
        </p:txBody>
      </p:sp>
      <p:pic>
        <p:nvPicPr>
          <p:cNvPr id="160" name="Google Shape;160;p31"/>
          <p:cNvPicPr preferRelativeResize="0"/>
          <p:nvPr/>
        </p:nvPicPr>
        <p:blipFill rotWithShape="1">
          <a:blip r:embed="rId3">
            <a:alphaModFix/>
          </a:blip>
          <a:srcRect t="24667" b="25375"/>
          <a:stretch/>
        </p:blipFill>
        <p:spPr>
          <a:xfrm>
            <a:off x="0" y="1275008"/>
            <a:ext cx="9144000" cy="3420817"/>
          </a:xfrm>
          <a:prstGeom prst="rect">
            <a:avLst/>
          </a:prstGeom>
          <a:noFill/>
          <a:ln>
            <a:noFill/>
          </a:ln>
        </p:spPr>
      </p:pic>
      <p:sp>
        <p:nvSpPr>
          <p:cNvPr id="161" name="Google Shape;161;p31"/>
          <p:cNvSpPr txBox="1">
            <a:spLocks noGrp="1"/>
          </p:cNvSpPr>
          <p:nvPr>
            <p:ph type="body" idx="1"/>
          </p:nvPr>
        </p:nvSpPr>
        <p:spPr>
          <a:xfrm>
            <a:off x="488885" y="2304331"/>
            <a:ext cx="4887964" cy="523568"/>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4100"/>
              <a:buNone/>
              <a:defRPr sz="3400">
                <a:solidFill>
                  <a:schemeClr val="lt1"/>
                </a:solidFill>
                <a:latin typeface="Montserrat Black"/>
                <a:ea typeface="Montserrat Black"/>
                <a:cs typeface="Montserrat Black"/>
                <a:sym typeface="Montserrat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2_BLANK">
  <p:cSld name="2_BLANK">
    <p:bg>
      <p:bgPr>
        <a:solidFill>
          <a:schemeClr val="lt2"/>
        </a:solidFill>
        <a:effectLst/>
      </p:bgPr>
    </p:bg>
    <p:spTree>
      <p:nvGrpSpPr>
        <p:cNvPr id="1" name="Shape 162"/>
        <p:cNvGrpSpPr/>
        <p:nvPr/>
      </p:nvGrpSpPr>
      <p:grpSpPr>
        <a:xfrm>
          <a:off x="0" y="0"/>
          <a:ext cx="0" cy="0"/>
          <a:chOff x="0" y="0"/>
          <a:chExt cx="0" cy="0"/>
        </a:xfrm>
      </p:grpSpPr>
      <p:pic>
        <p:nvPicPr>
          <p:cNvPr id="163" name="Google Shape;163;p32"/>
          <p:cNvPicPr preferRelativeResize="0"/>
          <p:nvPr/>
        </p:nvPicPr>
        <p:blipFill rotWithShape="1">
          <a:blip r:embed="rId2">
            <a:alphaModFix/>
          </a:blip>
          <a:srcRect/>
          <a:stretch/>
        </p:blipFill>
        <p:spPr>
          <a:xfrm flipH="1">
            <a:off x="0" y="0"/>
            <a:ext cx="9144000" cy="5143500"/>
          </a:xfrm>
          <a:prstGeom prst="rect">
            <a:avLst/>
          </a:prstGeom>
          <a:noFill/>
          <a:ln>
            <a:noFill/>
          </a:ln>
        </p:spPr>
      </p:pic>
      <p:pic>
        <p:nvPicPr>
          <p:cNvPr id="164" name="Google Shape;164;p32"/>
          <p:cNvPicPr preferRelativeResize="0"/>
          <p:nvPr/>
        </p:nvPicPr>
        <p:blipFill rotWithShape="1">
          <a:blip r:embed="rId3">
            <a:alphaModFix/>
          </a:blip>
          <a:srcRect t="17107" b="18199"/>
          <a:stretch/>
        </p:blipFill>
        <p:spPr>
          <a:xfrm>
            <a:off x="437502" y="518066"/>
            <a:ext cx="2680273" cy="770637"/>
          </a:xfrm>
          <a:prstGeom prst="rect">
            <a:avLst/>
          </a:prstGeom>
          <a:noFill/>
          <a:ln>
            <a:noFill/>
          </a:ln>
        </p:spPr>
      </p:pic>
      <p:sp>
        <p:nvSpPr>
          <p:cNvPr id="165" name="Google Shape;165;p32"/>
          <p:cNvSpPr txBox="1">
            <a:spLocks noGrp="1"/>
          </p:cNvSpPr>
          <p:nvPr>
            <p:ph type="body" idx="1"/>
          </p:nvPr>
        </p:nvSpPr>
        <p:spPr>
          <a:xfrm>
            <a:off x="539827" y="2093202"/>
            <a:ext cx="4913522" cy="128870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5000"/>
              <a:buNone/>
              <a:defRPr sz="4200">
                <a:solidFill>
                  <a:schemeClr val="dk1"/>
                </a:solidFill>
                <a:latin typeface="Montserrat Black"/>
                <a:ea typeface="Montserrat Black"/>
                <a:cs typeface="Montserrat Black"/>
                <a:sym typeface="Montserrat Black"/>
              </a:defRPr>
            </a:lvl1pPr>
            <a:lvl2pPr marL="914400" lvl="1" indent="-330200" algn="l">
              <a:lnSpc>
                <a:spcPct val="90000"/>
              </a:lnSpc>
              <a:spcBef>
                <a:spcPts val="400"/>
              </a:spcBef>
              <a:spcAft>
                <a:spcPts val="0"/>
              </a:spcAft>
              <a:buSzPts val="1600"/>
              <a:buChar char="•"/>
              <a:defRPr/>
            </a:lvl2pPr>
            <a:lvl3pPr marL="1371600" lvl="2" indent="-330200" algn="l">
              <a:lnSpc>
                <a:spcPct val="90000"/>
              </a:lnSpc>
              <a:spcBef>
                <a:spcPts val="400"/>
              </a:spcBef>
              <a:spcAft>
                <a:spcPts val="0"/>
              </a:spcAft>
              <a:buSzPts val="1600"/>
              <a:buChar char="•"/>
              <a:defRPr/>
            </a:lvl3pPr>
            <a:lvl4pPr marL="1828800" lvl="3" indent="-330200" algn="l">
              <a:lnSpc>
                <a:spcPct val="90000"/>
              </a:lnSpc>
              <a:spcBef>
                <a:spcPts val="400"/>
              </a:spcBef>
              <a:spcAft>
                <a:spcPts val="0"/>
              </a:spcAft>
              <a:buSzPts val="1600"/>
              <a:buChar char="•"/>
              <a:defRPr/>
            </a:lvl4pPr>
            <a:lvl5pPr marL="2286000" lvl="4" indent="-330200" algn="l">
              <a:lnSpc>
                <a:spcPct val="90000"/>
              </a:lnSpc>
              <a:spcBef>
                <a:spcPts val="400"/>
              </a:spcBef>
              <a:spcAft>
                <a:spcPts val="0"/>
              </a:spcAft>
              <a:buSzPts val="16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3_BLANK">
  <p:cSld name="3_BLANK">
    <p:bg>
      <p:bgPr>
        <a:solidFill>
          <a:schemeClr val="lt2"/>
        </a:solidFill>
        <a:effectLst/>
      </p:bgPr>
    </p:bg>
    <p:spTree>
      <p:nvGrpSpPr>
        <p:cNvPr id="1" name="Shape 166"/>
        <p:cNvGrpSpPr/>
        <p:nvPr/>
      </p:nvGrpSpPr>
      <p:grpSpPr>
        <a:xfrm>
          <a:off x="0" y="0"/>
          <a:ext cx="0" cy="0"/>
          <a:chOff x="0" y="0"/>
          <a:chExt cx="0" cy="0"/>
        </a:xfrm>
      </p:grpSpPr>
      <p:pic>
        <p:nvPicPr>
          <p:cNvPr id="167" name="Google Shape;167;p3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 name="Google Shape;168;p33"/>
          <p:cNvPicPr preferRelativeResize="0"/>
          <p:nvPr/>
        </p:nvPicPr>
        <p:blipFill rotWithShape="1">
          <a:blip r:embed="rId3">
            <a:alphaModFix/>
          </a:blip>
          <a:srcRect t="17107" b="18199"/>
          <a:stretch/>
        </p:blipFill>
        <p:spPr>
          <a:xfrm>
            <a:off x="758578" y="407897"/>
            <a:ext cx="2680273" cy="770637"/>
          </a:xfrm>
          <a:prstGeom prst="rect">
            <a:avLst/>
          </a:prstGeom>
          <a:noFill/>
          <a:ln>
            <a:noFill/>
          </a:ln>
        </p:spPr>
      </p:pic>
      <p:sp>
        <p:nvSpPr>
          <p:cNvPr id="169" name="Google Shape;169;p33"/>
          <p:cNvSpPr txBox="1">
            <a:spLocks noGrp="1"/>
          </p:cNvSpPr>
          <p:nvPr>
            <p:ph type="body" idx="1"/>
          </p:nvPr>
        </p:nvSpPr>
        <p:spPr>
          <a:xfrm>
            <a:off x="925417" y="2156917"/>
            <a:ext cx="6178626" cy="1322577"/>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5000"/>
              <a:buNone/>
              <a:defRPr sz="4200">
                <a:solidFill>
                  <a:schemeClr val="lt1"/>
                </a:solidFill>
                <a:latin typeface="Arial Black"/>
                <a:ea typeface="Arial Black"/>
                <a:cs typeface="Arial Black"/>
                <a:sym typeface="Arial Black"/>
              </a:defRPr>
            </a:lvl1pPr>
            <a:lvl2pPr marL="914400" lvl="1" indent="-330200" algn="l">
              <a:lnSpc>
                <a:spcPct val="90000"/>
              </a:lnSpc>
              <a:spcBef>
                <a:spcPts val="400"/>
              </a:spcBef>
              <a:spcAft>
                <a:spcPts val="0"/>
              </a:spcAft>
              <a:buSzPts val="1600"/>
              <a:buChar char="•"/>
              <a:defRPr/>
            </a:lvl2pPr>
            <a:lvl3pPr marL="1371600" lvl="2" indent="-330200" algn="l">
              <a:lnSpc>
                <a:spcPct val="90000"/>
              </a:lnSpc>
              <a:spcBef>
                <a:spcPts val="400"/>
              </a:spcBef>
              <a:spcAft>
                <a:spcPts val="0"/>
              </a:spcAft>
              <a:buSzPts val="1600"/>
              <a:buChar char="•"/>
              <a:defRPr/>
            </a:lvl3pPr>
            <a:lvl4pPr marL="1828800" lvl="3" indent="-330200" algn="l">
              <a:lnSpc>
                <a:spcPct val="90000"/>
              </a:lnSpc>
              <a:spcBef>
                <a:spcPts val="400"/>
              </a:spcBef>
              <a:spcAft>
                <a:spcPts val="0"/>
              </a:spcAft>
              <a:buSzPts val="1600"/>
              <a:buChar char="•"/>
              <a:defRPr/>
            </a:lvl4pPr>
            <a:lvl5pPr marL="2286000" lvl="4" indent="-330200" algn="l">
              <a:lnSpc>
                <a:spcPct val="90000"/>
              </a:lnSpc>
              <a:spcBef>
                <a:spcPts val="400"/>
              </a:spcBef>
              <a:spcAft>
                <a:spcPts val="0"/>
              </a:spcAft>
              <a:buSzPts val="16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11_TITLE and LOGO">
  <p:cSld name="11_TITLE and LOGO">
    <p:bg>
      <p:bgPr>
        <a:solidFill>
          <a:schemeClr val="lt1"/>
        </a:solidFill>
        <a:effectLst/>
      </p:bgPr>
    </p:bg>
    <p:spTree>
      <p:nvGrpSpPr>
        <p:cNvPr id="1" name="Shape 170"/>
        <p:cNvGrpSpPr/>
        <p:nvPr/>
      </p:nvGrpSpPr>
      <p:grpSpPr>
        <a:xfrm>
          <a:off x="0" y="0"/>
          <a:ext cx="0" cy="0"/>
          <a:chOff x="0" y="0"/>
          <a:chExt cx="0" cy="0"/>
        </a:xfrm>
      </p:grpSpPr>
      <p:pic>
        <p:nvPicPr>
          <p:cNvPr id="171" name="Google Shape;171;p34"/>
          <p:cNvPicPr preferRelativeResize="0"/>
          <p:nvPr/>
        </p:nvPicPr>
        <p:blipFill rotWithShape="1">
          <a:blip r:embed="rId2">
            <a:alphaModFix/>
          </a:blip>
          <a:srcRect/>
          <a:stretch/>
        </p:blipFill>
        <p:spPr>
          <a:xfrm>
            <a:off x="7340446" y="162348"/>
            <a:ext cx="1371603" cy="609601"/>
          </a:xfrm>
          <a:prstGeom prst="rect">
            <a:avLst/>
          </a:prstGeom>
          <a:noFill/>
          <a:ln>
            <a:noFill/>
          </a:ln>
        </p:spPr>
      </p:pic>
      <p:sp>
        <p:nvSpPr>
          <p:cNvPr id="172" name="Google Shape;172;p34"/>
          <p:cNvSpPr txBox="1">
            <a:spLocks noGrp="1"/>
          </p:cNvSpPr>
          <p:nvPr>
            <p:ph type="body" idx="1"/>
          </p:nvPr>
        </p:nvSpPr>
        <p:spPr>
          <a:xfrm>
            <a:off x="727114" y="1630363"/>
            <a:ext cx="7677111" cy="2857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1600"/>
              <a:buNone/>
              <a:defRPr/>
            </a:lvl1pPr>
            <a:lvl2pPr marL="914400" lvl="1" indent="-330200" algn="l">
              <a:lnSpc>
                <a:spcPct val="90000"/>
              </a:lnSpc>
              <a:spcBef>
                <a:spcPts val="400"/>
              </a:spcBef>
              <a:spcAft>
                <a:spcPts val="0"/>
              </a:spcAft>
              <a:buSzPts val="1600"/>
              <a:buChar char="•"/>
              <a:defRPr/>
            </a:lvl2pPr>
            <a:lvl3pPr marL="1371600" lvl="2" indent="-228600" algn="l">
              <a:lnSpc>
                <a:spcPct val="90000"/>
              </a:lnSpc>
              <a:spcBef>
                <a:spcPts val="400"/>
              </a:spcBef>
              <a:spcAft>
                <a:spcPts val="0"/>
              </a:spcAft>
              <a:buSzPts val="1700"/>
              <a:buNone/>
              <a:defRPr>
                <a:latin typeface="Roboto Light"/>
                <a:ea typeface="Roboto Light"/>
                <a:cs typeface="Roboto Light"/>
                <a:sym typeface="Roboto Light"/>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3" name="Google Shape;173;p34"/>
          <p:cNvSpPr/>
          <p:nvPr/>
        </p:nvSpPr>
        <p:spPr>
          <a:xfrm>
            <a:off x="8202938" y="4328397"/>
            <a:ext cx="976039" cy="961018"/>
          </a:xfrm>
          <a:prstGeom prst="ellipse">
            <a:avLst/>
          </a:prstGeom>
          <a:no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sp>
        <p:nvSpPr>
          <p:cNvPr id="174" name="Google Shape;174;p34"/>
          <p:cNvSpPr txBox="1">
            <a:spLocks noGrp="1"/>
          </p:cNvSpPr>
          <p:nvPr>
            <p:ph type="body" idx="2"/>
          </p:nvPr>
        </p:nvSpPr>
        <p:spPr>
          <a:xfrm>
            <a:off x="727114" y="708467"/>
            <a:ext cx="7676920" cy="53948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SzPts val="2900"/>
              <a:buNone/>
              <a:defRPr sz="2400">
                <a:solidFill>
                  <a:schemeClr val="dk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12_TITLE and LOGO">
  <p:cSld name="12_TITLE and LOGO">
    <p:bg>
      <p:bgPr>
        <a:solidFill>
          <a:schemeClr val="lt1"/>
        </a:solidFill>
        <a:effectLst/>
      </p:bgPr>
    </p:bg>
    <p:spTree>
      <p:nvGrpSpPr>
        <p:cNvPr id="1" name="Shape 175"/>
        <p:cNvGrpSpPr/>
        <p:nvPr/>
      </p:nvGrpSpPr>
      <p:grpSpPr>
        <a:xfrm>
          <a:off x="0" y="0"/>
          <a:ext cx="0" cy="0"/>
          <a:chOff x="0" y="0"/>
          <a:chExt cx="0" cy="0"/>
        </a:xfrm>
      </p:grpSpPr>
      <p:pic>
        <p:nvPicPr>
          <p:cNvPr id="176" name="Google Shape;176;p35"/>
          <p:cNvPicPr preferRelativeResize="0"/>
          <p:nvPr/>
        </p:nvPicPr>
        <p:blipFill rotWithShape="1">
          <a:blip r:embed="rId2">
            <a:alphaModFix/>
          </a:blip>
          <a:srcRect/>
          <a:stretch/>
        </p:blipFill>
        <p:spPr>
          <a:xfrm>
            <a:off x="521330" y="162348"/>
            <a:ext cx="1371603" cy="609601"/>
          </a:xfrm>
          <a:prstGeom prst="rect">
            <a:avLst/>
          </a:prstGeom>
          <a:noFill/>
          <a:ln>
            <a:noFill/>
          </a:ln>
        </p:spPr>
      </p:pic>
      <p:sp>
        <p:nvSpPr>
          <p:cNvPr id="177" name="Google Shape;177;p35"/>
          <p:cNvSpPr/>
          <p:nvPr/>
        </p:nvSpPr>
        <p:spPr>
          <a:xfrm>
            <a:off x="197035" y="4328397"/>
            <a:ext cx="976039" cy="961018"/>
          </a:xfrm>
          <a:prstGeom prst="ellipse">
            <a:avLst/>
          </a:prstGeom>
          <a:no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4_BLANK">
  <p:cSld name="4_BLANK">
    <p:bg>
      <p:bgPr>
        <a:solidFill>
          <a:schemeClr val="lt2"/>
        </a:solidFill>
        <a:effectLst/>
      </p:bgPr>
    </p:bg>
    <p:spTree>
      <p:nvGrpSpPr>
        <p:cNvPr id="1" name="Shape 178"/>
        <p:cNvGrpSpPr/>
        <p:nvPr/>
      </p:nvGrpSpPr>
      <p:grpSpPr>
        <a:xfrm>
          <a:off x="0" y="0"/>
          <a:ext cx="0" cy="0"/>
          <a:chOff x="0" y="0"/>
          <a:chExt cx="0" cy="0"/>
        </a:xfrm>
      </p:grpSpPr>
      <p:pic>
        <p:nvPicPr>
          <p:cNvPr id="179" name="Google Shape;179;p3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0" name="Google Shape;180;p36"/>
          <p:cNvPicPr preferRelativeResize="0"/>
          <p:nvPr/>
        </p:nvPicPr>
        <p:blipFill rotWithShape="1">
          <a:blip r:embed="rId3">
            <a:alphaModFix/>
          </a:blip>
          <a:srcRect t="17107" b="18199"/>
          <a:stretch/>
        </p:blipFill>
        <p:spPr>
          <a:xfrm>
            <a:off x="758578" y="407897"/>
            <a:ext cx="2680273" cy="770637"/>
          </a:xfrm>
          <a:prstGeom prst="rect">
            <a:avLst/>
          </a:prstGeom>
          <a:noFill/>
          <a:ln>
            <a:noFill/>
          </a:ln>
        </p:spPr>
      </p:pic>
      <p:sp>
        <p:nvSpPr>
          <p:cNvPr id="181" name="Google Shape;181;p36"/>
          <p:cNvSpPr txBox="1">
            <a:spLocks noGrp="1"/>
          </p:cNvSpPr>
          <p:nvPr>
            <p:ph type="body" idx="1"/>
          </p:nvPr>
        </p:nvSpPr>
        <p:spPr>
          <a:xfrm>
            <a:off x="925417" y="2156917"/>
            <a:ext cx="6178626" cy="1322577"/>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SzPts val="5000"/>
              <a:buNone/>
              <a:defRPr sz="4200">
                <a:solidFill>
                  <a:schemeClr val="lt1"/>
                </a:solidFill>
                <a:latin typeface="Montserrat Black"/>
                <a:ea typeface="Montserrat Black"/>
                <a:cs typeface="Montserrat Black"/>
                <a:sym typeface="Montserrat Black"/>
              </a:defRPr>
            </a:lvl1pPr>
            <a:lvl2pPr marL="914400" lvl="1" indent="-330200" algn="l">
              <a:lnSpc>
                <a:spcPct val="90000"/>
              </a:lnSpc>
              <a:spcBef>
                <a:spcPts val="400"/>
              </a:spcBef>
              <a:spcAft>
                <a:spcPts val="0"/>
              </a:spcAft>
              <a:buSzPts val="1600"/>
              <a:buChar char="•"/>
              <a:defRPr/>
            </a:lvl2pPr>
            <a:lvl3pPr marL="1371600" lvl="2" indent="-330200" algn="l">
              <a:lnSpc>
                <a:spcPct val="90000"/>
              </a:lnSpc>
              <a:spcBef>
                <a:spcPts val="400"/>
              </a:spcBef>
              <a:spcAft>
                <a:spcPts val="0"/>
              </a:spcAft>
              <a:buSzPts val="1600"/>
              <a:buChar char="•"/>
              <a:defRPr/>
            </a:lvl3pPr>
            <a:lvl4pPr marL="1828800" lvl="3" indent="-330200" algn="l">
              <a:lnSpc>
                <a:spcPct val="90000"/>
              </a:lnSpc>
              <a:spcBef>
                <a:spcPts val="400"/>
              </a:spcBef>
              <a:spcAft>
                <a:spcPts val="0"/>
              </a:spcAft>
              <a:buSzPts val="1600"/>
              <a:buChar char="•"/>
              <a:defRPr/>
            </a:lvl4pPr>
            <a:lvl5pPr marL="2286000" lvl="4" indent="-330200" algn="l">
              <a:lnSpc>
                <a:spcPct val="90000"/>
              </a:lnSpc>
              <a:spcBef>
                <a:spcPts val="400"/>
              </a:spcBef>
              <a:spcAft>
                <a:spcPts val="0"/>
              </a:spcAft>
              <a:buSzPts val="16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13_TITLE and LOGO">
  <p:cSld name="13_TITLE and LOGO">
    <p:bg>
      <p:bgPr>
        <a:solidFill>
          <a:schemeClr val="lt1"/>
        </a:solidFill>
        <a:effectLst/>
      </p:bgPr>
    </p:bg>
    <p:spTree>
      <p:nvGrpSpPr>
        <p:cNvPr id="1" name="Shape 182"/>
        <p:cNvGrpSpPr/>
        <p:nvPr/>
      </p:nvGrpSpPr>
      <p:grpSpPr>
        <a:xfrm>
          <a:off x="0" y="0"/>
          <a:ext cx="0" cy="0"/>
          <a:chOff x="0" y="0"/>
          <a:chExt cx="0" cy="0"/>
        </a:xfrm>
      </p:grpSpPr>
      <p:sp>
        <p:nvSpPr>
          <p:cNvPr id="183" name="Google Shape;183;p37"/>
          <p:cNvSpPr/>
          <p:nvPr/>
        </p:nvSpPr>
        <p:spPr>
          <a:xfrm>
            <a:off x="0" y="0"/>
            <a:ext cx="9144000" cy="5143500"/>
          </a:xfrm>
          <a:prstGeom prst="rect">
            <a:avLst/>
          </a:prstGeom>
          <a:solidFill>
            <a:srgbClr val="0098D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Roboto"/>
              <a:ea typeface="Roboto"/>
              <a:cs typeface="Roboto"/>
              <a:sym typeface="Roboto"/>
            </a:endParaRPr>
          </a:p>
        </p:txBody>
      </p:sp>
      <p:pic>
        <p:nvPicPr>
          <p:cNvPr id="184" name="Google Shape;184;p37"/>
          <p:cNvPicPr preferRelativeResize="0"/>
          <p:nvPr/>
        </p:nvPicPr>
        <p:blipFill rotWithShape="1">
          <a:blip r:embed="rId2">
            <a:alphaModFix/>
          </a:blip>
          <a:srcRect l="3147" t="2314" r="157" b="1461"/>
          <a:stretch/>
        </p:blipFill>
        <p:spPr>
          <a:xfrm>
            <a:off x="0" y="-404"/>
            <a:ext cx="9144000" cy="5143904"/>
          </a:xfrm>
          <a:prstGeom prst="rect">
            <a:avLst/>
          </a:prstGeom>
          <a:noFill/>
          <a:ln>
            <a:noFill/>
          </a:ln>
        </p:spPr>
      </p:pic>
      <p:pic>
        <p:nvPicPr>
          <p:cNvPr id="185" name="Google Shape;185;p37"/>
          <p:cNvPicPr preferRelativeResize="0"/>
          <p:nvPr/>
        </p:nvPicPr>
        <p:blipFill rotWithShape="1">
          <a:blip r:embed="rId3">
            <a:alphaModFix/>
          </a:blip>
          <a:srcRect/>
          <a:stretch/>
        </p:blipFill>
        <p:spPr>
          <a:xfrm>
            <a:off x="7340446" y="162348"/>
            <a:ext cx="1371603" cy="609601"/>
          </a:xfrm>
          <a:prstGeom prst="rect">
            <a:avLst/>
          </a:prstGeom>
          <a:noFill/>
          <a:ln>
            <a:noFill/>
          </a:ln>
        </p:spPr>
      </p:pic>
      <p:sp>
        <p:nvSpPr>
          <p:cNvPr id="186" name="Google Shape;186;p37"/>
          <p:cNvSpPr txBox="1">
            <a:spLocks noGrp="1"/>
          </p:cNvSpPr>
          <p:nvPr>
            <p:ph type="body" idx="1"/>
          </p:nvPr>
        </p:nvSpPr>
        <p:spPr>
          <a:xfrm>
            <a:off x="594188" y="568234"/>
            <a:ext cx="4887964" cy="523568"/>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SzPts val="4100"/>
              <a:buNone/>
              <a:defRPr sz="3400">
                <a:solidFill>
                  <a:schemeClr val="lt1"/>
                </a:solidFill>
                <a:latin typeface="Arial Black"/>
                <a:ea typeface="Arial Black"/>
                <a:cs typeface="Arial Black"/>
                <a:sym typeface="Arial Black"/>
              </a:defRPr>
            </a:lvl1pPr>
            <a:lvl2pPr marL="914400" lvl="1" indent="-228600" algn="l">
              <a:lnSpc>
                <a:spcPct val="90000"/>
              </a:lnSpc>
              <a:spcBef>
                <a:spcPts val="400"/>
              </a:spcBef>
              <a:spcAft>
                <a:spcPts val="0"/>
              </a:spcAft>
              <a:buSzPts val="2200"/>
              <a:buNone/>
              <a:defRPr/>
            </a:lvl2pPr>
            <a:lvl3pPr marL="1371600" lvl="2" indent="-228600" algn="l">
              <a:lnSpc>
                <a:spcPct val="90000"/>
              </a:lnSpc>
              <a:spcBef>
                <a:spcPts val="400"/>
              </a:spcBef>
              <a:spcAft>
                <a:spcPts val="0"/>
              </a:spcAft>
              <a:buSzPts val="1700"/>
              <a:buNone/>
              <a:defRPr/>
            </a:lvl3pPr>
            <a:lvl4pPr marL="1828800" lvl="3" indent="-228600" algn="l">
              <a:lnSpc>
                <a:spcPct val="90000"/>
              </a:lnSpc>
              <a:spcBef>
                <a:spcPts val="400"/>
              </a:spcBef>
              <a:spcAft>
                <a:spcPts val="0"/>
              </a:spcAft>
              <a:buSzPts val="1600"/>
              <a:buNone/>
              <a:defRPr/>
            </a:lvl4pPr>
            <a:lvl5pPr marL="2286000" lvl="4" indent="-228600" algn="l">
              <a:lnSpc>
                <a:spcPct val="90000"/>
              </a:lnSpc>
              <a:spcBef>
                <a:spcPts val="400"/>
              </a:spcBef>
              <a:spcAft>
                <a:spcPts val="0"/>
              </a:spcAft>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EFAULT SLIDE">
  <p:cSld name="DEFAULT SLIDE">
    <p:bg>
      <p:bgPr>
        <a:solidFill>
          <a:schemeClr val="lt1"/>
        </a:solidFill>
        <a:effectLst/>
      </p:bgPr>
    </p:bg>
    <p:spTree>
      <p:nvGrpSpPr>
        <p:cNvPr id="1" name="Shape 187"/>
        <p:cNvGrpSpPr/>
        <p:nvPr/>
      </p:nvGrpSpPr>
      <p:grpSpPr>
        <a:xfrm>
          <a:off x="0" y="0"/>
          <a:ext cx="0" cy="0"/>
          <a:chOff x="0" y="0"/>
          <a:chExt cx="0" cy="0"/>
        </a:xfrm>
      </p:grpSpPr>
      <p:grpSp>
        <p:nvGrpSpPr>
          <p:cNvPr id="188" name="Google Shape;188;p38"/>
          <p:cNvGrpSpPr/>
          <p:nvPr/>
        </p:nvGrpSpPr>
        <p:grpSpPr>
          <a:xfrm>
            <a:off x="-1" y="0"/>
            <a:ext cx="9144000" cy="5143500"/>
            <a:chOff x="0" y="0"/>
            <a:chExt cx="12192000" cy="6858000"/>
          </a:xfrm>
        </p:grpSpPr>
        <p:pic>
          <p:nvPicPr>
            <p:cNvPr id="189" name="Google Shape;189;p38"/>
            <p:cNvPicPr preferRelativeResize="0"/>
            <p:nvPr/>
          </p:nvPicPr>
          <p:blipFill rotWithShape="1">
            <a:blip r:embed="rId2">
              <a:alphaModFix/>
            </a:blip>
            <a:srcRect l="15494" t="660" r="9411" b="35979"/>
            <a:stretch/>
          </p:blipFill>
          <p:spPr>
            <a:xfrm>
              <a:off x="0" y="0"/>
              <a:ext cx="12192000" cy="6858000"/>
            </a:xfrm>
            <a:prstGeom prst="rect">
              <a:avLst/>
            </a:prstGeom>
            <a:noFill/>
            <a:ln>
              <a:noFill/>
            </a:ln>
          </p:spPr>
        </p:pic>
        <p:sp>
          <p:nvSpPr>
            <p:cNvPr id="190" name="Google Shape;190;p38"/>
            <p:cNvSpPr/>
            <p:nvPr/>
          </p:nvSpPr>
          <p:spPr>
            <a:xfrm>
              <a:off x="0" y="0"/>
              <a:ext cx="12192000" cy="6858000"/>
            </a:xfrm>
            <a:prstGeom prst="rect">
              <a:avLst/>
            </a:prstGeom>
            <a:solidFill>
              <a:srgbClr val="F4F5F6">
                <a:alpha val="8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boto"/>
                <a:ea typeface="Roboto"/>
                <a:cs typeface="Roboto"/>
                <a:sym typeface="Roboto"/>
              </a:endParaRPr>
            </a:p>
          </p:txBody>
        </p:sp>
      </p:grpSp>
      <p:pic>
        <p:nvPicPr>
          <p:cNvPr id="191" name="Google Shape;191;p38"/>
          <p:cNvPicPr preferRelativeResize="0"/>
          <p:nvPr/>
        </p:nvPicPr>
        <p:blipFill rotWithShape="1">
          <a:blip r:embed="rId3">
            <a:alphaModFix/>
          </a:blip>
          <a:srcRect/>
          <a:stretch/>
        </p:blipFill>
        <p:spPr>
          <a:xfrm>
            <a:off x="7340446" y="162348"/>
            <a:ext cx="1371603" cy="609601"/>
          </a:xfrm>
          <a:prstGeom prst="rect">
            <a:avLst/>
          </a:prstGeom>
          <a:noFill/>
          <a:ln>
            <a:noFill/>
          </a:ln>
        </p:spPr>
      </p:pic>
      <p:sp>
        <p:nvSpPr>
          <p:cNvPr id="192" name="Google Shape;192;p38"/>
          <p:cNvSpPr/>
          <p:nvPr/>
        </p:nvSpPr>
        <p:spPr>
          <a:xfrm>
            <a:off x="8202938" y="4328397"/>
            <a:ext cx="976039" cy="961018"/>
          </a:xfrm>
          <a:prstGeom prst="ellipse">
            <a:avLst/>
          </a:prstGeom>
          <a:no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fld id="{00000000-1234-1234-1234-123412341234}" type="slidenum">
              <a:rPr lang="en-GB" sz="2800">
                <a:solidFill>
                  <a:srgbClr val="D8D8D8"/>
                </a:solidFill>
                <a:latin typeface="Arial Black"/>
                <a:ea typeface="Arial Black"/>
                <a:cs typeface="Arial Black"/>
                <a:sym typeface="Arial Black"/>
              </a:rPr>
              <a:t>‹#›</a:t>
            </a:fld>
            <a:endParaRPr sz="2800">
              <a:solidFill>
                <a:srgbClr val="D8D8D8"/>
              </a:solidFill>
              <a:latin typeface="Arial Black"/>
              <a:ea typeface="Arial Black"/>
              <a:cs typeface="Arial Black"/>
              <a:sym typeface="Arial Black"/>
            </a:endParaRPr>
          </a:p>
        </p:txBody>
      </p:sp>
      <p:pic>
        <p:nvPicPr>
          <p:cNvPr id="193" name="Google Shape;193;p38"/>
          <p:cNvPicPr preferRelativeResize="0"/>
          <p:nvPr/>
        </p:nvPicPr>
        <p:blipFill rotWithShape="1">
          <a:blip r:embed="rId4">
            <a:alphaModFix/>
          </a:blip>
          <a:srcRect l="18120" r="27297"/>
          <a:stretch/>
        </p:blipFill>
        <p:spPr>
          <a:xfrm>
            <a:off x="0" y="0"/>
            <a:ext cx="2386012" cy="5143500"/>
          </a:xfrm>
          <a:prstGeom prst="rect">
            <a:avLst/>
          </a:prstGeom>
          <a:noFill/>
          <a:ln>
            <a:noFill/>
          </a:ln>
        </p:spPr>
      </p:pic>
      <p:sp>
        <p:nvSpPr>
          <p:cNvPr id="194" name="Google Shape;194;p38"/>
          <p:cNvSpPr txBox="1">
            <a:spLocks noGrp="1"/>
          </p:cNvSpPr>
          <p:nvPr>
            <p:ph type="title"/>
          </p:nvPr>
        </p:nvSpPr>
        <p:spPr>
          <a:xfrm>
            <a:off x="3123418" y="785602"/>
            <a:ext cx="4025380" cy="57712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400"/>
              <a:buFont typeface="Arial Black"/>
              <a:buNone/>
              <a:defRPr sz="2400" b="0">
                <a:solidFill>
                  <a:schemeClr val="dk1"/>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566102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275872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47053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330173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876723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76559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346281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762566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156026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8194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652792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EFAULT SLIDE">
    <p:bg>
      <p:bgPr>
        <a:solidFill>
          <a:schemeClr val="bg1"/>
        </a:solidFill>
        <a:effectLst/>
      </p:bgPr>
    </p:bg>
    <p:spTree>
      <p:nvGrpSpPr>
        <p:cNvPr id="1" name=""/>
        <p:cNvGrpSpPr/>
        <p:nvPr/>
      </p:nvGrpSpPr>
      <p:grpSpPr>
        <a:xfrm>
          <a:off x="0" y="0"/>
          <a:ext cx="0" cy="0"/>
          <a:chOff x="0" y="0"/>
          <a:chExt cx="0" cy="0"/>
        </a:xfrm>
      </p:grpSpPr>
      <p:grpSp>
        <p:nvGrpSpPr>
          <p:cNvPr id="2" name="Группа 1"/>
          <p:cNvGrpSpPr/>
          <p:nvPr userDrawn="1"/>
        </p:nvGrpSpPr>
        <p:grpSpPr>
          <a:xfrm>
            <a:off x="-2" y="0"/>
            <a:ext cx="9144000" cy="5143500"/>
            <a:chOff x="0" y="0"/>
            <a:chExt cx="12192000" cy="6858000"/>
          </a:xfrm>
        </p:grpSpPr>
        <p:pic>
          <p:nvPicPr>
            <p:cNvPr id="11" name="Рисунок 10">
              <a:extLst>
                <a:ext uri="{FF2B5EF4-FFF2-40B4-BE49-F238E27FC236}">
                  <a16:creationId xmlns:a16="http://schemas.microsoft.com/office/drawing/2014/main" id="{66288842-D0C1-4BE0-AF4C-977960778959}"/>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2" name="Прямоугольник 11">
              <a:extLst>
                <a:ext uri="{FF2B5EF4-FFF2-40B4-BE49-F238E27FC236}">
                  <a16:creationId xmlns:a16="http://schemas.microsoft.com/office/drawing/2014/main" id="{8EBF78A7-B37B-45AE-A35B-86F07E30EE76}"/>
                </a:ext>
              </a:extLst>
            </p:cNvPr>
            <p:cNvSpPr/>
            <p:nvPr userDrawn="1"/>
          </p:nvSpPr>
          <p:spPr>
            <a:xfrm>
              <a:off x="0" y="0"/>
              <a:ext cx="12192000" cy="6858000"/>
            </a:xfrm>
            <a:prstGeom prst="rect">
              <a:avLst/>
            </a:prstGeom>
            <a:solidFill>
              <a:srgbClr val="F4F5F6">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grpSp>
      <p:pic>
        <p:nvPicPr>
          <p:cNvPr id="5"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40446" y="162348"/>
            <a:ext cx="1371603" cy="609601"/>
          </a:xfrm>
          <a:prstGeom prst="rect">
            <a:avLst/>
          </a:prstGeom>
        </p:spPr>
      </p:pic>
      <p:pic>
        <p:nvPicPr>
          <p:cNvPr id="9" name="Рисунок 8"/>
          <p:cNvPicPr>
            <a:picLocks noChangeAspect="1"/>
          </p:cNvPicPr>
          <p:nvPr userDrawn="1"/>
        </p:nvPicPr>
        <p:blipFill rotWithShape="1">
          <a:blip r:embed="rId4">
            <a:extLst>
              <a:ext uri="{28A0092B-C50C-407E-A947-70E740481C1C}">
                <a14:useLocalDpi xmlns:a14="http://schemas.microsoft.com/office/drawing/2010/main" val="0"/>
              </a:ext>
            </a:extLst>
          </a:blip>
          <a:srcRect l="18120" r="27297"/>
          <a:stretch/>
        </p:blipFill>
        <p:spPr>
          <a:xfrm>
            <a:off x="0" y="0"/>
            <a:ext cx="2386013" cy="5143500"/>
          </a:xfrm>
          <a:prstGeom prst="rect">
            <a:avLst/>
          </a:prstGeom>
        </p:spPr>
      </p:pic>
      <p:sp>
        <p:nvSpPr>
          <p:cNvPr id="17" name="Заголовок 1">
            <a:extLst>
              <a:ext uri="{FF2B5EF4-FFF2-40B4-BE49-F238E27FC236}">
                <a16:creationId xmlns:a16="http://schemas.microsoft.com/office/drawing/2014/main" id="{D60992F3-D441-45EF-A991-C5FE8645DEC4}"/>
              </a:ext>
            </a:extLst>
          </p:cNvPr>
          <p:cNvSpPr>
            <a:spLocks noGrp="1"/>
          </p:cNvSpPr>
          <p:nvPr>
            <p:ph type="title" hasCustomPrompt="1"/>
          </p:nvPr>
        </p:nvSpPr>
        <p:spPr>
          <a:xfrm>
            <a:off x="3123419" y="785602"/>
            <a:ext cx="4025380" cy="577123"/>
          </a:xfrm>
        </p:spPr>
        <p:txBody>
          <a:bodyPr>
            <a:normAutofit/>
          </a:bodyPr>
          <a:lstStyle>
            <a:lvl1pPr>
              <a:defRPr sz="2400" b="0">
                <a:solidFill>
                  <a:schemeClr val="tx1"/>
                </a:solidFill>
                <a:latin typeface="Arial Black" panose="020B0A04020102020204" pitchFamily="34" charset="0"/>
                <a:cs typeface="Arial" panose="020B0604020202020204" pitchFamily="34" charset="0"/>
              </a:defRPr>
            </a:lvl1pPr>
          </a:lstStyle>
          <a:p>
            <a:r>
              <a:rPr lang="en-US"/>
              <a:t>Title</a:t>
            </a:r>
            <a:endParaRPr lang="ru-RU"/>
          </a:p>
        </p:txBody>
      </p:sp>
    </p:spTree>
    <p:extLst>
      <p:ext uri="{BB962C8B-B14F-4D97-AF65-F5344CB8AC3E}">
        <p14:creationId xmlns:p14="http://schemas.microsoft.com/office/powerpoint/2010/main" val="3066335436"/>
      </p:ext>
    </p:extLst>
  </p:cSld>
  <p:clrMapOvr>
    <a:masterClrMapping/>
  </p:clrMapOvr>
  <mc:AlternateContent xmlns:mc="http://schemas.openxmlformats.org/markup-compatibility/2006">
    <mc:Choice xmlns:p14="http://schemas.microsoft.com/office/powerpoint/2010/main" Requires="p14">
      <p:transition spd="slow" p14:dur="1750">
        <p14:flip dir="r"/>
      </p:transition>
    </mc:Choice>
    <mc:Fallback>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Montserrat"/>
              <a:buNone/>
              <a:defRPr sz="3300" b="0" i="0" u="none" strike="noStrike" cap="none">
                <a:solidFill>
                  <a:schemeClr val="dk1"/>
                </a:solidFill>
                <a:latin typeface="Montserrat"/>
                <a:ea typeface="Montserrat"/>
                <a:cs typeface="Montserrat"/>
                <a:sym typeface="Montserra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chemeClr val="accent2"/>
              </a:buClr>
              <a:buSzPts val="1700"/>
              <a:buFont typeface="Arial"/>
              <a:buNone/>
              <a:defRPr sz="1400" b="0" i="0" u="none" strike="noStrike" cap="none">
                <a:solidFill>
                  <a:schemeClr val="accent1"/>
                </a:solidFill>
                <a:latin typeface="Roboto Light"/>
                <a:ea typeface="Roboto Light"/>
                <a:cs typeface="Roboto Light"/>
                <a:sym typeface="Roboto Light"/>
              </a:defRPr>
            </a:lvl1pPr>
            <a:lvl2pPr marL="914400" marR="0" lvl="1" indent="-368300" algn="l" rtl="0">
              <a:lnSpc>
                <a:spcPct val="90000"/>
              </a:lnSpc>
              <a:spcBef>
                <a:spcPts val="400"/>
              </a:spcBef>
              <a:spcAft>
                <a:spcPts val="0"/>
              </a:spcAft>
              <a:buClr>
                <a:schemeClr val="accent2"/>
              </a:buClr>
              <a:buSzPts val="2200"/>
              <a:buFont typeface="Arial"/>
              <a:buChar char="•"/>
              <a:defRPr sz="1800" b="0" i="0" u="none" strike="noStrike" cap="none">
                <a:solidFill>
                  <a:schemeClr val="accent1"/>
                </a:solidFill>
                <a:latin typeface="Roboto"/>
                <a:ea typeface="Roboto"/>
                <a:cs typeface="Roboto"/>
                <a:sym typeface="Roboto"/>
              </a:defRPr>
            </a:lvl2pPr>
            <a:lvl3pPr marL="1371600" marR="0" lvl="2" indent="-336550" algn="l" rtl="0">
              <a:lnSpc>
                <a:spcPct val="90000"/>
              </a:lnSpc>
              <a:spcBef>
                <a:spcPts val="400"/>
              </a:spcBef>
              <a:spcAft>
                <a:spcPts val="0"/>
              </a:spcAft>
              <a:buClr>
                <a:schemeClr val="accent2"/>
              </a:buClr>
              <a:buSzPts val="1700"/>
              <a:buFont typeface="Arial"/>
              <a:buChar char="•"/>
              <a:defRPr sz="1400" b="0" i="0" u="none" strike="noStrike" cap="none">
                <a:solidFill>
                  <a:schemeClr val="accent1"/>
                </a:solidFill>
                <a:latin typeface="Roboto"/>
                <a:ea typeface="Roboto"/>
                <a:cs typeface="Roboto"/>
                <a:sym typeface="Roboto"/>
              </a:defRPr>
            </a:lvl3pPr>
            <a:lvl4pPr marL="1828800" marR="0" lvl="3" indent="-330200" algn="l" rtl="0">
              <a:lnSpc>
                <a:spcPct val="90000"/>
              </a:lnSpc>
              <a:spcBef>
                <a:spcPts val="400"/>
              </a:spcBef>
              <a:spcAft>
                <a:spcPts val="0"/>
              </a:spcAft>
              <a:buClr>
                <a:schemeClr val="accent2"/>
              </a:buClr>
              <a:buSzPts val="1600"/>
              <a:buFont typeface="Arial"/>
              <a:buChar char="•"/>
              <a:defRPr sz="1300" b="0" i="0" u="none" strike="noStrike" cap="none">
                <a:solidFill>
                  <a:schemeClr val="accent1"/>
                </a:solidFill>
                <a:latin typeface="Roboto"/>
                <a:ea typeface="Roboto"/>
                <a:cs typeface="Roboto"/>
                <a:sym typeface="Roboto"/>
              </a:defRPr>
            </a:lvl4pPr>
            <a:lvl5pPr marL="2286000" marR="0" lvl="4" indent="-317500" algn="l" rtl="0">
              <a:lnSpc>
                <a:spcPct val="90000"/>
              </a:lnSpc>
              <a:spcBef>
                <a:spcPts val="400"/>
              </a:spcBef>
              <a:spcAft>
                <a:spcPts val="0"/>
              </a:spcAft>
              <a:buClr>
                <a:schemeClr val="accent2"/>
              </a:buClr>
              <a:buSzPts val="1400"/>
              <a:buFont typeface="Arial"/>
              <a:buChar char="•"/>
              <a:defRPr sz="1200" b="0" i="0" u="none" strike="noStrike" cap="none">
                <a:solidFill>
                  <a:schemeClr val="accent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B8E3"/>
                </a:solidFill>
                <a:latin typeface="Roboto"/>
                <a:ea typeface="Roboto"/>
                <a:cs typeface="Roboto"/>
                <a:sym typeface="Roboto"/>
              </a:defRPr>
            </a:lvl1pPr>
            <a:lvl2pPr marR="0" lvl="1" algn="l" rtl="0">
              <a:spcBef>
                <a:spcPts val="0"/>
              </a:spcBef>
              <a:spcAft>
                <a:spcPts val="0"/>
              </a:spcAft>
              <a:buSzPts val="1100"/>
              <a:buNone/>
              <a:defRPr sz="1400" b="0" i="0" u="none" strike="noStrike" cap="none">
                <a:solidFill>
                  <a:schemeClr val="dk1"/>
                </a:solidFill>
                <a:latin typeface="Roboto"/>
                <a:ea typeface="Roboto"/>
                <a:cs typeface="Roboto"/>
                <a:sym typeface="Roboto"/>
              </a:defRPr>
            </a:lvl2pPr>
            <a:lvl3pPr marR="0" lvl="2" algn="l" rtl="0">
              <a:spcBef>
                <a:spcPts val="0"/>
              </a:spcBef>
              <a:spcAft>
                <a:spcPts val="0"/>
              </a:spcAft>
              <a:buSzPts val="1100"/>
              <a:buNone/>
              <a:defRPr sz="1400" b="0" i="0" u="none" strike="noStrike" cap="none">
                <a:solidFill>
                  <a:schemeClr val="dk1"/>
                </a:solidFill>
                <a:latin typeface="Roboto"/>
                <a:ea typeface="Roboto"/>
                <a:cs typeface="Roboto"/>
                <a:sym typeface="Roboto"/>
              </a:defRPr>
            </a:lvl3pPr>
            <a:lvl4pPr marR="0" lvl="3" algn="l" rtl="0">
              <a:spcBef>
                <a:spcPts val="0"/>
              </a:spcBef>
              <a:spcAft>
                <a:spcPts val="0"/>
              </a:spcAft>
              <a:buSzPts val="1100"/>
              <a:buNone/>
              <a:defRPr sz="1400" b="0" i="0" u="none" strike="noStrike" cap="none">
                <a:solidFill>
                  <a:schemeClr val="dk1"/>
                </a:solidFill>
                <a:latin typeface="Roboto"/>
                <a:ea typeface="Roboto"/>
                <a:cs typeface="Roboto"/>
                <a:sym typeface="Roboto"/>
              </a:defRPr>
            </a:lvl4pPr>
            <a:lvl5pPr marR="0" lvl="4" algn="l" rtl="0">
              <a:spcBef>
                <a:spcPts val="0"/>
              </a:spcBef>
              <a:spcAft>
                <a:spcPts val="0"/>
              </a:spcAft>
              <a:buSzPts val="1100"/>
              <a:buNone/>
              <a:defRPr sz="1400" b="0" i="0" u="none" strike="noStrike" cap="none">
                <a:solidFill>
                  <a:schemeClr val="dk1"/>
                </a:solidFill>
                <a:latin typeface="Roboto"/>
                <a:ea typeface="Roboto"/>
                <a:cs typeface="Roboto"/>
                <a:sym typeface="Roboto"/>
              </a:defRPr>
            </a:lvl5pPr>
            <a:lvl6pPr marR="0" lvl="5" algn="l" rtl="0">
              <a:spcBef>
                <a:spcPts val="0"/>
              </a:spcBef>
              <a:spcAft>
                <a:spcPts val="0"/>
              </a:spcAft>
              <a:buSzPts val="1100"/>
              <a:buNone/>
              <a:defRPr sz="1400" b="0" i="0" u="none" strike="noStrike" cap="none">
                <a:solidFill>
                  <a:schemeClr val="dk1"/>
                </a:solidFill>
                <a:latin typeface="Roboto"/>
                <a:ea typeface="Roboto"/>
                <a:cs typeface="Roboto"/>
                <a:sym typeface="Roboto"/>
              </a:defRPr>
            </a:lvl6pPr>
            <a:lvl7pPr marR="0" lvl="6" algn="l" rtl="0">
              <a:spcBef>
                <a:spcPts val="0"/>
              </a:spcBef>
              <a:spcAft>
                <a:spcPts val="0"/>
              </a:spcAft>
              <a:buSzPts val="1100"/>
              <a:buNone/>
              <a:defRPr sz="1400" b="0" i="0" u="none" strike="noStrike" cap="none">
                <a:solidFill>
                  <a:schemeClr val="dk1"/>
                </a:solidFill>
                <a:latin typeface="Roboto"/>
                <a:ea typeface="Roboto"/>
                <a:cs typeface="Roboto"/>
                <a:sym typeface="Roboto"/>
              </a:defRPr>
            </a:lvl7pPr>
            <a:lvl8pPr marR="0" lvl="7" algn="l" rtl="0">
              <a:spcBef>
                <a:spcPts val="0"/>
              </a:spcBef>
              <a:spcAft>
                <a:spcPts val="0"/>
              </a:spcAft>
              <a:buSzPts val="1100"/>
              <a:buNone/>
              <a:defRPr sz="1400" b="0" i="0" u="none" strike="noStrike" cap="none">
                <a:solidFill>
                  <a:schemeClr val="dk1"/>
                </a:solidFill>
                <a:latin typeface="Roboto"/>
                <a:ea typeface="Roboto"/>
                <a:cs typeface="Roboto"/>
                <a:sym typeface="Roboto"/>
              </a:defRPr>
            </a:lvl8pPr>
            <a:lvl9pPr marR="0" lvl="8" algn="l" rtl="0">
              <a:spcBef>
                <a:spcPts val="0"/>
              </a:spcBef>
              <a:spcAft>
                <a:spcPts val="0"/>
              </a:spcAft>
              <a:buSzPts val="1100"/>
              <a:buNone/>
              <a:defRPr sz="1400" b="0" i="0" u="none" strike="noStrike" cap="none">
                <a:solidFill>
                  <a:schemeClr val="dk1"/>
                </a:solidFill>
                <a:latin typeface="Roboto"/>
                <a:ea typeface="Roboto"/>
                <a:cs typeface="Roboto"/>
                <a:sym typeface="Roboto"/>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B8E3"/>
                </a:solidFill>
                <a:latin typeface="Roboto"/>
                <a:ea typeface="Roboto"/>
                <a:cs typeface="Roboto"/>
                <a:sym typeface="Roboto"/>
              </a:defRPr>
            </a:lvl1pPr>
            <a:lvl2pPr marR="0" lvl="1" algn="l" rtl="0">
              <a:spcBef>
                <a:spcPts val="0"/>
              </a:spcBef>
              <a:spcAft>
                <a:spcPts val="0"/>
              </a:spcAft>
              <a:buSzPts val="1100"/>
              <a:buNone/>
              <a:defRPr sz="1400" b="0" i="0" u="none" strike="noStrike" cap="none">
                <a:solidFill>
                  <a:schemeClr val="dk1"/>
                </a:solidFill>
                <a:latin typeface="Roboto"/>
                <a:ea typeface="Roboto"/>
                <a:cs typeface="Roboto"/>
                <a:sym typeface="Roboto"/>
              </a:defRPr>
            </a:lvl2pPr>
            <a:lvl3pPr marR="0" lvl="2" algn="l" rtl="0">
              <a:spcBef>
                <a:spcPts val="0"/>
              </a:spcBef>
              <a:spcAft>
                <a:spcPts val="0"/>
              </a:spcAft>
              <a:buSzPts val="1100"/>
              <a:buNone/>
              <a:defRPr sz="1400" b="0" i="0" u="none" strike="noStrike" cap="none">
                <a:solidFill>
                  <a:schemeClr val="dk1"/>
                </a:solidFill>
                <a:latin typeface="Roboto"/>
                <a:ea typeface="Roboto"/>
                <a:cs typeface="Roboto"/>
                <a:sym typeface="Roboto"/>
              </a:defRPr>
            </a:lvl3pPr>
            <a:lvl4pPr marR="0" lvl="3" algn="l" rtl="0">
              <a:spcBef>
                <a:spcPts val="0"/>
              </a:spcBef>
              <a:spcAft>
                <a:spcPts val="0"/>
              </a:spcAft>
              <a:buSzPts val="1100"/>
              <a:buNone/>
              <a:defRPr sz="1400" b="0" i="0" u="none" strike="noStrike" cap="none">
                <a:solidFill>
                  <a:schemeClr val="dk1"/>
                </a:solidFill>
                <a:latin typeface="Roboto"/>
                <a:ea typeface="Roboto"/>
                <a:cs typeface="Roboto"/>
                <a:sym typeface="Roboto"/>
              </a:defRPr>
            </a:lvl4pPr>
            <a:lvl5pPr marR="0" lvl="4" algn="l" rtl="0">
              <a:spcBef>
                <a:spcPts val="0"/>
              </a:spcBef>
              <a:spcAft>
                <a:spcPts val="0"/>
              </a:spcAft>
              <a:buSzPts val="1100"/>
              <a:buNone/>
              <a:defRPr sz="1400" b="0" i="0" u="none" strike="noStrike" cap="none">
                <a:solidFill>
                  <a:schemeClr val="dk1"/>
                </a:solidFill>
                <a:latin typeface="Roboto"/>
                <a:ea typeface="Roboto"/>
                <a:cs typeface="Roboto"/>
                <a:sym typeface="Roboto"/>
              </a:defRPr>
            </a:lvl5pPr>
            <a:lvl6pPr marR="0" lvl="5" algn="l" rtl="0">
              <a:spcBef>
                <a:spcPts val="0"/>
              </a:spcBef>
              <a:spcAft>
                <a:spcPts val="0"/>
              </a:spcAft>
              <a:buSzPts val="1100"/>
              <a:buNone/>
              <a:defRPr sz="1400" b="0" i="0" u="none" strike="noStrike" cap="none">
                <a:solidFill>
                  <a:schemeClr val="dk1"/>
                </a:solidFill>
                <a:latin typeface="Roboto"/>
                <a:ea typeface="Roboto"/>
                <a:cs typeface="Roboto"/>
                <a:sym typeface="Roboto"/>
              </a:defRPr>
            </a:lvl6pPr>
            <a:lvl7pPr marR="0" lvl="6" algn="l" rtl="0">
              <a:spcBef>
                <a:spcPts val="0"/>
              </a:spcBef>
              <a:spcAft>
                <a:spcPts val="0"/>
              </a:spcAft>
              <a:buSzPts val="1100"/>
              <a:buNone/>
              <a:defRPr sz="1400" b="0" i="0" u="none" strike="noStrike" cap="none">
                <a:solidFill>
                  <a:schemeClr val="dk1"/>
                </a:solidFill>
                <a:latin typeface="Roboto"/>
                <a:ea typeface="Roboto"/>
                <a:cs typeface="Roboto"/>
                <a:sym typeface="Roboto"/>
              </a:defRPr>
            </a:lvl7pPr>
            <a:lvl8pPr marR="0" lvl="7" algn="l" rtl="0">
              <a:spcBef>
                <a:spcPts val="0"/>
              </a:spcBef>
              <a:spcAft>
                <a:spcPts val="0"/>
              </a:spcAft>
              <a:buSzPts val="1100"/>
              <a:buNone/>
              <a:defRPr sz="1400" b="0" i="0" u="none" strike="noStrike" cap="none">
                <a:solidFill>
                  <a:schemeClr val="dk1"/>
                </a:solidFill>
                <a:latin typeface="Roboto"/>
                <a:ea typeface="Roboto"/>
                <a:cs typeface="Roboto"/>
                <a:sym typeface="Roboto"/>
              </a:defRPr>
            </a:lvl8pPr>
            <a:lvl9pPr marR="0" lvl="8" algn="l" rtl="0">
              <a:spcBef>
                <a:spcPts val="0"/>
              </a:spcBef>
              <a:spcAft>
                <a:spcPts val="0"/>
              </a:spcAft>
              <a:buSzPts val="1100"/>
              <a:buNone/>
              <a:defRPr sz="1400" b="0" i="0" u="none" strike="noStrike" cap="none">
                <a:solidFill>
                  <a:schemeClr val="dk1"/>
                </a:solidFill>
                <a:latin typeface="Roboto"/>
                <a:ea typeface="Roboto"/>
                <a:cs typeface="Roboto"/>
                <a:sym typeface="Roboto"/>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B8E3"/>
                </a:solidFill>
                <a:latin typeface="Roboto"/>
                <a:ea typeface="Roboto"/>
                <a:cs typeface="Roboto"/>
                <a:sym typeface="Roboto"/>
              </a:defRPr>
            </a:lvl1pPr>
            <a:lvl2pPr marL="0" marR="0" lvl="1" indent="0" algn="r" rtl="0">
              <a:spcBef>
                <a:spcPts val="0"/>
              </a:spcBef>
              <a:buNone/>
              <a:defRPr sz="900" b="0" i="0" u="none" strike="noStrike" cap="none">
                <a:solidFill>
                  <a:srgbClr val="88B8E3"/>
                </a:solidFill>
                <a:latin typeface="Roboto"/>
                <a:ea typeface="Roboto"/>
                <a:cs typeface="Roboto"/>
                <a:sym typeface="Roboto"/>
              </a:defRPr>
            </a:lvl2pPr>
            <a:lvl3pPr marL="0" marR="0" lvl="2" indent="0" algn="r" rtl="0">
              <a:spcBef>
                <a:spcPts val="0"/>
              </a:spcBef>
              <a:buNone/>
              <a:defRPr sz="900" b="0" i="0" u="none" strike="noStrike" cap="none">
                <a:solidFill>
                  <a:srgbClr val="88B8E3"/>
                </a:solidFill>
                <a:latin typeface="Roboto"/>
                <a:ea typeface="Roboto"/>
                <a:cs typeface="Roboto"/>
                <a:sym typeface="Roboto"/>
              </a:defRPr>
            </a:lvl3pPr>
            <a:lvl4pPr marL="0" marR="0" lvl="3" indent="0" algn="r" rtl="0">
              <a:spcBef>
                <a:spcPts val="0"/>
              </a:spcBef>
              <a:buNone/>
              <a:defRPr sz="900" b="0" i="0" u="none" strike="noStrike" cap="none">
                <a:solidFill>
                  <a:srgbClr val="88B8E3"/>
                </a:solidFill>
                <a:latin typeface="Roboto"/>
                <a:ea typeface="Roboto"/>
                <a:cs typeface="Roboto"/>
                <a:sym typeface="Roboto"/>
              </a:defRPr>
            </a:lvl4pPr>
            <a:lvl5pPr marL="0" marR="0" lvl="4" indent="0" algn="r" rtl="0">
              <a:spcBef>
                <a:spcPts val="0"/>
              </a:spcBef>
              <a:buNone/>
              <a:defRPr sz="900" b="0" i="0" u="none" strike="noStrike" cap="none">
                <a:solidFill>
                  <a:srgbClr val="88B8E3"/>
                </a:solidFill>
                <a:latin typeface="Roboto"/>
                <a:ea typeface="Roboto"/>
                <a:cs typeface="Roboto"/>
                <a:sym typeface="Roboto"/>
              </a:defRPr>
            </a:lvl5pPr>
            <a:lvl6pPr marL="0" marR="0" lvl="5" indent="0" algn="r" rtl="0">
              <a:spcBef>
                <a:spcPts val="0"/>
              </a:spcBef>
              <a:buNone/>
              <a:defRPr sz="900" b="0" i="0" u="none" strike="noStrike" cap="none">
                <a:solidFill>
                  <a:srgbClr val="88B8E3"/>
                </a:solidFill>
                <a:latin typeface="Roboto"/>
                <a:ea typeface="Roboto"/>
                <a:cs typeface="Roboto"/>
                <a:sym typeface="Roboto"/>
              </a:defRPr>
            </a:lvl6pPr>
            <a:lvl7pPr marL="0" marR="0" lvl="6" indent="0" algn="r" rtl="0">
              <a:spcBef>
                <a:spcPts val="0"/>
              </a:spcBef>
              <a:buNone/>
              <a:defRPr sz="900" b="0" i="0" u="none" strike="noStrike" cap="none">
                <a:solidFill>
                  <a:srgbClr val="88B8E3"/>
                </a:solidFill>
                <a:latin typeface="Roboto"/>
                <a:ea typeface="Roboto"/>
                <a:cs typeface="Roboto"/>
                <a:sym typeface="Roboto"/>
              </a:defRPr>
            </a:lvl7pPr>
            <a:lvl8pPr marL="0" marR="0" lvl="7" indent="0" algn="r" rtl="0">
              <a:spcBef>
                <a:spcPts val="0"/>
              </a:spcBef>
              <a:buNone/>
              <a:defRPr sz="900" b="0" i="0" u="none" strike="noStrike" cap="none">
                <a:solidFill>
                  <a:srgbClr val="88B8E3"/>
                </a:solidFill>
                <a:latin typeface="Roboto"/>
                <a:ea typeface="Roboto"/>
                <a:cs typeface="Roboto"/>
                <a:sym typeface="Roboto"/>
              </a:defRPr>
            </a:lvl8pPr>
            <a:lvl9pPr marL="0" marR="0" lvl="8" indent="0" algn="r" rtl="0">
              <a:spcBef>
                <a:spcPts val="0"/>
              </a:spcBef>
              <a:buNone/>
              <a:defRPr sz="900" b="0" i="0" u="none" strike="noStrike" cap="none">
                <a:solidFill>
                  <a:srgbClr val="88B8E3"/>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846CE7D5-CF57-46EF-B807-FDD0502418D4}" type="datetimeFigureOut">
              <a:rPr lang="en-US" smtClean="0"/>
              <a:t>4/3/2025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05083967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9"/>
          <p:cNvSpPr txBox="1">
            <a:spLocks noGrp="1"/>
          </p:cNvSpPr>
          <p:nvPr>
            <p:ph type="body" idx="2"/>
          </p:nvPr>
        </p:nvSpPr>
        <p:spPr>
          <a:xfrm>
            <a:off x="860115" y="2179842"/>
            <a:ext cx="7677000" cy="539400"/>
          </a:xfrm>
          <a:prstGeom prst="rect">
            <a:avLst/>
          </a:prstGeom>
        </p:spPr>
        <p:txBody>
          <a:bodyPr spcFirstLastPara="1" wrap="square" lIns="68575" tIns="34275" rIns="68575" bIns="34275" anchor="t" anchorCtr="0">
            <a:noAutofit/>
          </a:bodyPr>
          <a:lstStyle/>
          <a:p>
            <a:pPr marL="0" lvl="0" indent="0" algn="ctr" rtl="0">
              <a:lnSpc>
                <a:spcPct val="115000"/>
              </a:lnSpc>
              <a:spcBef>
                <a:spcPts val="0"/>
              </a:spcBef>
              <a:spcAft>
                <a:spcPts val="0"/>
              </a:spcAft>
              <a:buNone/>
            </a:pPr>
            <a:r>
              <a:rPr lang="en-GB" sz="2800"/>
              <a:t>Medical LLM Evaluation</a:t>
            </a:r>
            <a:endParaRPr sz="2800"/>
          </a:p>
        </p:txBody>
      </p:sp>
      <p:sp>
        <p:nvSpPr>
          <p:cNvPr id="200" name="Google Shape;200;p39"/>
          <p:cNvSpPr txBox="1"/>
          <p:nvPr/>
        </p:nvSpPr>
        <p:spPr>
          <a:xfrm>
            <a:off x="861750" y="2510450"/>
            <a:ext cx="7603800" cy="62962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200"/>
              </a:spcAft>
              <a:buNone/>
            </a:pPr>
            <a:r>
              <a:rPr lang="en-GB" sz="1500" b="1" dirty="0"/>
              <a:t>State-of-the-art Medical Generative AI</a:t>
            </a:r>
            <a:endParaRPr sz="1500" b="1" dirty="0"/>
          </a:p>
        </p:txBody>
      </p:sp>
      <p:sp>
        <p:nvSpPr>
          <p:cNvPr id="201" name="Google Shape;201;p39"/>
          <p:cNvSpPr txBox="1"/>
          <p:nvPr/>
        </p:nvSpPr>
        <p:spPr>
          <a:xfrm>
            <a:off x="2118850" y="4481025"/>
            <a:ext cx="4788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accent1"/>
                </a:solidFill>
                <a:latin typeface="Roboto Light"/>
                <a:ea typeface="Roboto Light"/>
                <a:cs typeface="Roboto Light"/>
                <a:sym typeface="Roboto Light"/>
              </a:rPr>
              <a:t>Maziyar PANAHI</a:t>
            </a:r>
            <a:endParaRPr>
              <a:solidFill>
                <a:schemeClr val="accent1"/>
              </a:solidFill>
              <a:latin typeface="Roboto Light"/>
              <a:ea typeface="Roboto Light"/>
              <a:cs typeface="Roboto Light"/>
              <a:sym typeface="Roboto Light"/>
            </a:endParaRPr>
          </a:p>
          <a:p>
            <a:pPr marL="0" lvl="0" indent="0" algn="ctr" rtl="0">
              <a:spcBef>
                <a:spcPts val="0"/>
              </a:spcBef>
              <a:spcAft>
                <a:spcPts val="0"/>
              </a:spcAft>
              <a:buNone/>
            </a:pPr>
            <a:r>
              <a:rPr lang="en-GB">
                <a:solidFill>
                  <a:schemeClr val="accent1"/>
                </a:solidFill>
                <a:latin typeface="Roboto Light"/>
                <a:ea typeface="Roboto Light"/>
                <a:cs typeface="Roboto Light"/>
                <a:sym typeface="Roboto Light"/>
              </a:rPr>
              <a:t>07-04-2025</a:t>
            </a:r>
            <a:endParaRPr>
              <a:solidFill>
                <a:schemeClr val="accent1"/>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6"/>
          <p:cNvSpPr txBox="1">
            <a:spLocks noGrp="1"/>
          </p:cNvSpPr>
          <p:nvPr>
            <p:ph type="body" idx="2"/>
          </p:nvPr>
        </p:nvSpPr>
        <p:spPr>
          <a:xfrm>
            <a:off x="577646" y="273247"/>
            <a:ext cx="76770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Our Evaluation Framework</a:t>
            </a:r>
            <a:endParaRPr dirty="0"/>
          </a:p>
        </p:txBody>
      </p:sp>
      <p:sp>
        <p:nvSpPr>
          <p:cNvPr id="4" name="Google Shape;270;p49">
            <a:extLst>
              <a:ext uri="{FF2B5EF4-FFF2-40B4-BE49-F238E27FC236}">
                <a16:creationId xmlns:a16="http://schemas.microsoft.com/office/drawing/2014/main" id="{F2F8D7F1-0498-7D35-5F5F-7A842ADFF56F}"/>
              </a:ext>
            </a:extLst>
          </p:cNvPr>
          <p:cNvSpPr txBox="1"/>
          <p:nvPr/>
        </p:nvSpPr>
        <p:spPr>
          <a:xfrm>
            <a:off x="577646" y="631902"/>
            <a:ext cx="7509600" cy="6455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300" b="1" dirty="0"/>
              <a:t>Medical LLM - Small (</a:t>
            </a:r>
            <a:r>
              <a:rPr lang="en-GB" sz="1300" b="1" dirty="0" err="1"/>
              <a:t>MedS</a:t>
            </a:r>
            <a:r>
              <a:rPr lang="en-GB" sz="1300" b="1" dirty="0"/>
              <a:t>) vs. GPT-4o: Medical Question Answering</a:t>
            </a:r>
            <a:endParaRPr sz="1300" b="1" dirty="0"/>
          </a:p>
        </p:txBody>
      </p:sp>
      <p:pic>
        <p:nvPicPr>
          <p:cNvPr id="6" name="Picture 5">
            <a:extLst>
              <a:ext uri="{FF2B5EF4-FFF2-40B4-BE49-F238E27FC236}">
                <a16:creationId xmlns:a16="http://schemas.microsoft.com/office/drawing/2014/main" id="{87354AAA-7966-19B6-5060-48C8EF899254}"/>
              </a:ext>
            </a:extLst>
          </p:cNvPr>
          <p:cNvPicPr>
            <a:picLocks noChangeAspect="1"/>
          </p:cNvPicPr>
          <p:nvPr/>
        </p:nvPicPr>
        <p:blipFill>
          <a:blip r:embed="rId3"/>
          <a:stretch>
            <a:fillRect/>
          </a:stretch>
        </p:blipFill>
        <p:spPr>
          <a:xfrm>
            <a:off x="0" y="1766693"/>
            <a:ext cx="9144000" cy="31035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9"/>
          <p:cNvSpPr txBox="1">
            <a:spLocks noGrp="1"/>
          </p:cNvSpPr>
          <p:nvPr>
            <p:ph type="body" idx="1"/>
          </p:nvPr>
        </p:nvSpPr>
        <p:spPr>
          <a:xfrm>
            <a:off x="524897" y="1713438"/>
            <a:ext cx="3958800" cy="2857500"/>
          </a:xfrm>
          <a:prstGeom prst="rect">
            <a:avLst/>
          </a:prstGeom>
        </p:spPr>
        <p:txBody>
          <a:bodyPr spcFirstLastPara="1" wrap="square" lIns="68575" tIns="34275" rIns="68575" bIns="34275" anchor="t" anchorCtr="0">
            <a:normAutofit/>
          </a:bodyPr>
          <a:lstStyle/>
          <a:p>
            <a:pPr marL="0" lvl="0" indent="0" algn="l" rtl="0">
              <a:lnSpc>
                <a:spcPct val="115000"/>
              </a:lnSpc>
              <a:spcBef>
                <a:spcPts val="1200"/>
              </a:spcBef>
              <a:spcAft>
                <a:spcPts val="0"/>
              </a:spcAft>
              <a:buNone/>
            </a:pPr>
            <a:r>
              <a:rPr lang="en-GB" sz="1100" b="1" dirty="0">
                <a:solidFill>
                  <a:srgbClr val="000000"/>
                </a:solidFill>
                <a:latin typeface="Arial"/>
                <a:ea typeface="Arial"/>
                <a:cs typeface="Arial"/>
                <a:sym typeface="Arial"/>
              </a:rPr>
              <a:t>Sample Task:</a:t>
            </a:r>
            <a:endParaRPr sz="1100" b="1" dirty="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Char char="●"/>
            </a:pPr>
            <a:r>
              <a:rPr lang="en-GB" sz="1100" i="1" dirty="0">
                <a:solidFill>
                  <a:srgbClr val="000000"/>
                </a:solidFill>
                <a:latin typeface="Arial"/>
                <a:ea typeface="Arial"/>
                <a:cs typeface="Arial"/>
                <a:sym typeface="Arial"/>
              </a:rPr>
              <a:t>"Summarize the patient's medical history and initial presentation"</a:t>
            </a:r>
            <a:endParaRPr sz="1100" i="1"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i="1" dirty="0">
                <a:solidFill>
                  <a:srgbClr val="000000"/>
                </a:solidFill>
                <a:latin typeface="Arial"/>
                <a:ea typeface="Arial"/>
                <a:cs typeface="Arial"/>
                <a:sym typeface="Arial"/>
              </a:rPr>
              <a:t>"Summarize the final diagnosis of the lesion and follow-up after surgery"</a:t>
            </a:r>
            <a:endParaRPr sz="1100" i="1" dirty="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GB" sz="1100" b="1" dirty="0">
                <a:solidFill>
                  <a:srgbClr val="000000"/>
                </a:solidFill>
                <a:latin typeface="Arial"/>
                <a:ea typeface="Arial"/>
                <a:cs typeface="Arial"/>
                <a:sym typeface="Arial"/>
              </a:rPr>
              <a:t>Key Findings:</a:t>
            </a:r>
            <a:endParaRPr sz="1100" b="1" dirty="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Char char="●"/>
            </a:pPr>
            <a:r>
              <a:rPr lang="en-GB" sz="1100" b="1" dirty="0">
                <a:solidFill>
                  <a:srgbClr val="000000"/>
                </a:solidFill>
                <a:latin typeface="Arial"/>
                <a:ea typeface="Arial"/>
                <a:cs typeface="Arial"/>
                <a:sym typeface="Arial"/>
              </a:rPr>
              <a:t>Nearly 2:1 preference ratio for </a:t>
            </a:r>
            <a:r>
              <a:rPr lang="en-GB" sz="1100" b="1" dirty="0" err="1">
                <a:solidFill>
                  <a:srgbClr val="000000"/>
                </a:solidFill>
                <a:latin typeface="Arial"/>
                <a:ea typeface="Arial"/>
                <a:cs typeface="Arial"/>
                <a:sym typeface="Arial"/>
              </a:rPr>
              <a:t>MedS</a:t>
            </a:r>
            <a:r>
              <a:rPr lang="en-GB" sz="1100" b="1" dirty="0">
                <a:solidFill>
                  <a:srgbClr val="000000"/>
                </a:solidFill>
                <a:latin typeface="Arial"/>
                <a:ea typeface="Arial"/>
                <a:cs typeface="Arial"/>
                <a:sym typeface="Arial"/>
              </a:rPr>
              <a:t> over GPT-4o</a:t>
            </a:r>
            <a:endParaRPr sz="1100" b="1"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Superior attention to clinically significant details</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More effective information synthesis across multiple documents</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Better chronological organization of medical events</a:t>
            </a:r>
            <a:endParaRPr sz="1100" dirty="0">
              <a:solidFill>
                <a:srgbClr val="000000"/>
              </a:solidFill>
              <a:latin typeface="Arial"/>
              <a:ea typeface="Arial"/>
              <a:cs typeface="Arial"/>
              <a:sym typeface="Arial"/>
            </a:endParaRPr>
          </a:p>
          <a:p>
            <a:pPr marL="0" lvl="0" indent="0" algn="l" rtl="0">
              <a:lnSpc>
                <a:spcPct val="115000"/>
              </a:lnSpc>
              <a:spcBef>
                <a:spcPts val="1200"/>
              </a:spcBef>
              <a:spcAft>
                <a:spcPts val="1200"/>
              </a:spcAft>
              <a:buNone/>
            </a:pPr>
            <a:endParaRPr sz="1100" b="1" dirty="0">
              <a:solidFill>
                <a:srgbClr val="000000"/>
              </a:solidFill>
              <a:latin typeface="Arial"/>
              <a:ea typeface="Arial"/>
              <a:cs typeface="Arial"/>
              <a:sym typeface="Arial"/>
            </a:endParaRPr>
          </a:p>
        </p:txBody>
      </p:sp>
      <p:sp>
        <p:nvSpPr>
          <p:cNvPr id="269" name="Google Shape;269;p49"/>
          <p:cNvSpPr txBox="1">
            <a:spLocks noGrp="1"/>
          </p:cNvSpPr>
          <p:nvPr>
            <p:ph type="body" idx="2"/>
          </p:nvPr>
        </p:nvSpPr>
        <p:spPr>
          <a:xfrm>
            <a:off x="524897" y="613842"/>
            <a:ext cx="81753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Expert Evaluation: Summarization</a:t>
            </a:r>
            <a:endParaRPr dirty="0"/>
          </a:p>
        </p:txBody>
      </p:sp>
      <p:sp>
        <p:nvSpPr>
          <p:cNvPr id="270" name="Google Shape;270;p49"/>
          <p:cNvSpPr txBox="1"/>
          <p:nvPr/>
        </p:nvSpPr>
        <p:spPr>
          <a:xfrm>
            <a:off x="524896" y="912292"/>
            <a:ext cx="7509600" cy="6455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300" b="1" dirty="0"/>
              <a:t>Medical LLM - Small (</a:t>
            </a:r>
            <a:r>
              <a:rPr lang="en-GB" sz="1300" b="1" dirty="0" err="1"/>
              <a:t>MedS</a:t>
            </a:r>
            <a:r>
              <a:rPr lang="en-GB" sz="1300" b="1" dirty="0"/>
              <a:t>) vs. GPT-4o: Clinical Text Summarization</a:t>
            </a:r>
            <a:endParaRPr sz="1300" b="1" dirty="0"/>
          </a:p>
        </p:txBody>
      </p:sp>
      <p:pic>
        <p:nvPicPr>
          <p:cNvPr id="2" name="Picture 1">
            <a:extLst>
              <a:ext uri="{FF2B5EF4-FFF2-40B4-BE49-F238E27FC236}">
                <a16:creationId xmlns:a16="http://schemas.microsoft.com/office/drawing/2014/main" id="{4E0315D2-3034-5EEB-952B-DCB2870C60C9}"/>
              </a:ext>
            </a:extLst>
          </p:cNvPr>
          <p:cNvPicPr>
            <a:picLocks noChangeAspect="1"/>
          </p:cNvPicPr>
          <p:nvPr/>
        </p:nvPicPr>
        <p:blipFill>
          <a:blip r:embed="rId3"/>
          <a:srcRect l="59861"/>
          <a:stretch/>
        </p:blipFill>
        <p:spPr>
          <a:xfrm>
            <a:off x="5165481" y="1789149"/>
            <a:ext cx="3534716" cy="30089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0"/>
          <p:cNvSpPr txBox="1">
            <a:spLocks noGrp="1"/>
          </p:cNvSpPr>
          <p:nvPr>
            <p:ph type="body" idx="1"/>
          </p:nvPr>
        </p:nvSpPr>
        <p:spPr>
          <a:xfrm>
            <a:off x="672612" y="1707315"/>
            <a:ext cx="4013313" cy="2857500"/>
          </a:xfrm>
          <a:prstGeom prst="rect">
            <a:avLst/>
          </a:prstGeom>
        </p:spPr>
        <p:txBody>
          <a:bodyPr spcFirstLastPara="1" wrap="square" lIns="68575" tIns="34275" rIns="68575" bIns="34275" anchor="t" anchorCtr="0">
            <a:normAutofit/>
          </a:bodyPr>
          <a:lstStyle/>
          <a:p>
            <a:pPr marL="0" lvl="0" indent="0" algn="l" rtl="0">
              <a:lnSpc>
                <a:spcPct val="115000"/>
              </a:lnSpc>
              <a:spcBef>
                <a:spcPts val="1200"/>
              </a:spcBef>
              <a:spcAft>
                <a:spcPts val="0"/>
              </a:spcAft>
              <a:buNone/>
            </a:pPr>
            <a:r>
              <a:rPr lang="en-GB" sz="1100" dirty="0">
                <a:solidFill>
                  <a:srgbClr val="000000"/>
                </a:solidFill>
                <a:latin typeface="Arial"/>
                <a:ea typeface="Arial"/>
                <a:cs typeface="Arial"/>
                <a:sym typeface="Arial"/>
              </a:rPr>
              <a:t>Performance Insights:</a:t>
            </a:r>
            <a:endParaRPr sz="1100" dirty="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Char char="●"/>
            </a:pPr>
            <a:r>
              <a:rPr lang="en-GB" sz="1100" b="1" dirty="0">
                <a:solidFill>
                  <a:srgbClr val="000000"/>
                </a:solidFill>
                <a:latin typeface="Arial"/>
                <a:ea typeface="Arial"/>
                <a:cs typeface="Arial"/>
                <a:sym typeface="Arial"/>
              </a:rPr>
              <a:t>Strongest advantage in contextualized tasks (summarization, extraction)</a:t>
            </a:r>
            <a:endParaRPr sz="1100" b="1"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Consistent factual accuracy advantage across all tasks</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GPT-4o shows advantage only in relevance for open-ended questions</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Higher expert confidence in </a:t>
            </a:r>
            <a:r>
              <a:rPr lang="en-GB" sz="1100" dirty="0" err="1">
                <a:solidFill>
                  <a:srgbClr val="000000"/>
                </a:solidFill>
                <a:latin typeface="Arial"/>
                <a:ea typeface="Arial"/>
                <a:cs typeface="Arial"/>
                <a:sym typeface="Arial"/>
              </a:rPr>
              <a:t>MedS</a:t>
            </a:r>
            <a:r>
              <a:rPr lang="en-GB" sz="1100" dirty="0">
                <a:solidFill>
                  <a:srgbClr val="000000"/>
                </a:solidFill>
                <a:latin typeface="Arial"/>
                <a:ea typeface="Arial"/>
                <a:cs typeface="Arial"/>
                <a:sym typeface="Arial"/>
              </a:rPr>
              <a:t> outputs for clinical decision support</a:t>
            </a:r>
            <a:endParaRPr sz="1100" b="1" dirty="0">
              <a:solidFill>
                <a:srgbClr val="000000"/>
              </a:solidFill>
              <a:latin typeface="Arial"/>
              <a:ea typeface="Arial"/>
              <a:cs typeface="Arial"/>
              <a:sym typeface="Arial"/>
            </a:endParaRPr>
          </a:p>
        </p:txBody>
      </p:sp>
      <p:sp>
        <p:nvSpPr>
          <p:cNvPr id="278" name="Google Shape;278;p50"/>
          <p:cNvSpPr txBox="1">
            <a:spLocks noGrp="1"/>
          </p:cNvSpPr>
          <p:nvPr>
            <p:ph type="body" idx="2"/>
          </p:nvPr>
        </p:nvSpPr>
        <p:spPr>
          <a:xfrm>
            <a:off x="727126" y="708475"/>
            <a:ext cx="81753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Blind Evaluation by Medical Experts: Summary</a:t>
            </a:r>
            <a:endParaRPr dirty="0"/>
          </a:p>
        </p:txBody>
      </p:sp>
      <p:sp>
        <p:nvSpPr>
          <p:cNvPr id="279" name="Google Shape;279;p50"/>
          <p:cNvSpPr txBox="1"/>
          <p:nvPr/>
        </p:nvSpPr>
        <p:spPr>
          <a:xfrm>
            <a:off x="727125" y="1006925"/>
            <a:ext cx="7509600" cy="6455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300" b="1" dirty="0"/>
              <a:t>Expert Preference by Task Type: Medical-LLM-Small vs. GPT-4o</a:t>
            </a:r>
            <a:endParaRPr sz="1300" b="1" dirty="0"/>
          </a:p>
        </p:txBody>
      </p:sp>
      <p:pic>
        <p:nvPicPr>
          <p:cNvPr id="280" name="Google Shape;280;p50"/>
          <p:cNvPicPr preferRelativeResize="0"/>
          <p:nvPr/>
        </p:nvPicPr>
        <p:blipFill>
          <a:blip r:embed="rId3">
            <a:alphaModFix/>
          </a:blip>
          <a:stretch>
            <a:fillRect/>
          </a:stretch>
        </p:blipFill>
        <p:spPr>
          <a:xfrm>
            <a:off x="4886920" y="1863425"/>
            <a:ext cx="4153283" cy="19671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35C36-62D3-9491-70F0-2CA99644B7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6CACB-0454-12A4-73B3-25FE9CB43764}"/>
              </a:ext>
            </a:extLst>
          </p:cNvPr>
          <p:cNvSpPr>
            <a:spLocks noGrp="1"/>
          </p:cNvSpPr>
          <p:nvPr>
            <p:ph type="title"/>
          </p:nvPr>
        </p:nvSpPr>
        <p:spPr/>
        <p:txBody>
          <a:bodyPr/>
          <a:lstStyle/>
          <a:p>
            <a:r>
              <a:rPr lang="en-US"/>
              <a:t>Adding Radiology &amp; Discharge Notes</a:t>
            </a:r>
            <a:endParaRPr lang="en-US">
              <a:solidFill>
                <a:srgbClr val="000000"/>
              </a:solidFill>
            </a:endParaRPr>
          </a:p>
        </p:txBody>
      </p:sp>
      <p:pic>
        <p:nvPicPr>
          <p:cNvPr id="5" name="Picture 4">
            <a:extLst>
              <a:ext uri="{FF2B5EF4-FFF2-40B4-BE49-F238E27FC236}">
                <a16:creationId xmlns:a16="http://schemas.microsoft.com/office/drawing/2014/main" id="{B3473916-5791-FCAF-80A6-1C70C42C274C}"/>
              </a:ext>
            </a:extLst>
          </p:cNvPr>
          <p:cNvPicPr>
            <a:picLocks noChangeAspect="1"/>
          </p:cNvPicPr>
          <p:nvPr/>
        </p:nvPicPr>
        <p:blipFill>
          <a:blip r:embed="rId2">
            <a:duotone>
              <a:schemeClr val="accent4">
                <a:shade val="45000"/>
                <a:satMod val="135000"/>
              </a:schemeClr>
              <a:prstClr val="white"/>
            </a:duotone>
          </a:blip>
          <a:stretch>
            <a:fillRect/>
          </a:stretch>
        </p:blipFill>
        <p:spPr>
          <a:xfrm>
            <a:off x="257923" y="386814"/>
            <a:ext cx="8430802" cy="1143160"/>
          </a:xfrm>
          <a:prstGeom prst="rect">
            <a:avLst/>
          </a:prstGeom>
        </p:spPr>
      </p:pic>
      <p:sp>
        <p:nvSpPr>
          <p:cNvPr id="8" name="Google Shape;85;p17">
            <a:extLst>
              <a:ext uri="{FF2B5EF4-FFF2-40B4-BE49-F238E27FC236}">
                <a16:creationId xmlns:a16="http://schemas.microsoft.com/office/drawing/2014/main" id="{9B609A44-DB1C-40AB-F5DF-3B9FE9D68B8D}"/>
              </a:ext>
            </a:extLst>
          </p:cNvPr>
          <p:cNvSpPr txBox="1"/>
          <p:nvPr/>
        </p:nvSpPr>
        <p:spPr>
          <a:xfrm>
            <a:off x="346453" y="1755913"/>
            <a:ext cx="8652821" cy="3113744"/>
          </a:xfrm>
          <a:prstGeom prst="rect">
            <a:avLst/>
          </a:prstGeom>
          <a:noFill/>
          <a:ln>
            <a:noFill/>
          </a:ln>
        </p:spPr>
        <p:txBody>
          <a:bodyPr spcFirstLastPara="1" wrap="square" lIns="91425" tIns="91425" rIns="91425" bIns="91425" anchor="t" anchorCtr="0">
            <a:noAutofit/>
          </a:bodyPr>
          <a:lstStyle/>
          <a:p>
            <a:pPr marL="342900" indent="-342900" defTabSz="685800">
              <a:spcAft>
                <a:spcPts val="900"/>
              </a:spcAft>
              <a:buClrTx/>
              <a:buFont typeface="Arial" panose="020B0604020202020204" pitchFamily="34" charset="0"/>
              <a:buChar char="•"/>
              <a:defRPr/>
            </a:pPr>
            <a:r>
              <a:rPr lang="en-US" sz="1950" kern="1200" dirty="0">
                <a:solidFill>
                  <a:schemeClr val="tx1"/>
                </a:solidFill>
                <a:latin typeface="Calibri" panose="020F0502020204030204"/>
                <a:ea typeface="+mn-ea"/>
                <a:cs typeface="+mn-cs"/>
              </a:rPr>
              <a:t>The Medical LLM Reasoner is available in two sizes, 14B and 32B,</a:t>
            </a:r>
            <a:br>
              <a:rPr lang="en-US" sz="1950" kern="1200" dirty="0">
                <a:solidFill>
                  <a:schemeClr val="tx1"/>
                </a:solidFill>
                <a:latin typeface="Calibri" panose="020F0502020204030204"/>
                <a:ea typeface="+mn-ea"/>
                <a:cs typeface="+mn-cs"/>
              </a:rPr>
            </a:br>
            <a:r>
              <a:rPr lang="en-US" sz="1950" kern="1200" dirty="0">
                <a:solidFill>
                  <a:schemeClr val="tx1"/>
                </a:solidFill>
                <a:latin typeface="Calibri" panose="020F0502020204030204"/>
                <a:ea typeface="+mn-ea"/>
                <a:cs typeface="+mn-cs"/>
              </a:rPr>
              <a:t>both with a 32k context window. </a:t>
            </a:r>
          </a:p>
          <a:p>
            <a:pPr marL="342900" indent="-342900" defTabSz="685800">
              <a:spcAft>
                <a:spcPts val="900"/>
              </a:spcAft>
              <a:buClrTx/>
              <a:buFont typeface="Arial" panose="020B0604020202020204" pitchFamily="34" charset="0"/>
              <a:buChar char="•"/>
              <a:defRPr/>
            </a:pPr>
            <a:r>
              <a:rPr lang="en-US" sz="1950" kern="1200" dirty="0">
                <a:solidFill>
                  <a:schemeClr val="tx1"/>
                </a:solidFill>
                <a:latin typeface="Calibri" panose="020F0502020204030204"/>
                <a:ea typeface="+mn-ea"/>
                <a:cs typeface="+mn-cs"/>
              </a:rPr>
              <a:t>The 32B model achieves an average score of 82.57% on the </a:t>
            </a:r>
            <a:r>
              <a:rPr lang="en-US" sz="1950" kern="1200" dirty="0" err="1">
                <a:solidFill>
                  <a:schemeClr val="tx1"/>
                </a:solidFill>
                <a:latin typeface="Calibri" panose="020F0502020204030204"/>
                <a:ea typeface="+mn-ea"/>
                <a:cs typeface="+mn-cs"/>
              </a:rPr>
              <a:t>OpenMed</a:t>
            </a:r>
            <a:r>
              <a:rPr lang="en-US" sz="1950" kern="1200" dirty="0">
                <a:solidFill>
                  <a:schemeClr val="tx1"/>
                </a:solidFill>
                <a:latin typeface="Calibri" panose="020F0502020204030204"/>
                <a:ea typeface="+mn-ea"/>
                <a:cs typeface="+mn-cs"/>
              </a:rPr>
              <a:t> benchmarks, while the 14B model achieves 80.04% - along with the benefit</a:t>
            </a:r>
            <a:br>
              <a:rPr lang="en-US" sz="1950" kern="1200" dirty="0">
                <a:solidFill>
                  <a:schemeClr val="tx1"/>
                </a:solidFill>
                <a:latin typeface="Calibri" panose="020F0502020204030204"/>
                <a:ea typeface="+mn-ea"/>
                <a:cs typeface="+mn-cs"/>
              </a:rPr>
            </a:br>
            <a:r>
              <a:rPr lang="en-US" sz="1950" kern="1200" dirty="0">
                <a:solidFill>
                  <a:schemeClr val="tx1"/>
                </a:solidFill>
                <a:latin typeface="Calibri" panose="020F0502020204030204"/>
                <a:ea typeface="+mn-ea"/>
                <a:cs typeface="+mn-cs"/>
              </a:rPr>
              <a:t>of verbalizing the chain of thought leading to each answer.</a:t>
            </a:r>
          </a:p>
          <a:p>
            <a:pPr marL="342900" indent="-342900" defTabSz="685800">
              <a:spcAft>
                <a:spcPts val="900"/>
              </a:spcAft>
              <a:buClrTx/>
              <a:buFont typeface="Arial" panose="020B0604020202020204" pitchFamily="34" charset="0"/>
              <a:buChar char="•"/>
              <a:defRPr/>
            </a:pPr>
            <a:r>
              <a:rPr lang="en-US" sz="1950" kern="1200" dirty="0">
                <a:solidFill>
                  <a:schemeClr val="tx1"/>
                </a:solidFill>
                <a:latin typeface="Calibri" panose="020F0502020204030204"/>
                <a:ea typeface="+mn-ea"/>
                <a:cs typeface="+mn-cs"/>
              </a:rPr>
              <a:t>Outperforms the 32B reasoning models by Qwen2.5 (82.02%) and R1 (79.40%).</a:t>
            </a:r>
          </a:p>
          <a:p>
            <a:pPr marL="342900" indent="-342900" defTabSz="685800">
              <a:spcAft>
                <a:spcPts val="900"/>
              </a:spcAft>
              <a:buClrTx/>
              <a:buFont typeface="Arial" panose="020B0604020202020204" pitchFamily="34" charset="0"/>
              <a:buChar char="•"/>
              <a:defRPr/>
            </a:pPr>
            <a:r>
              <a:rPr lang="en-US" sz="1950" kern="1200" dirty="0">
                <a:solidFill>
                  <a:schemeClr val="tx1"/>
                </a:solidFill>
                <a:latin typeface="Calibri" panose="020F0502020204030204"/>
                <a:ea typeface="+mn-ea"/>
                <a:cs typeface="+mn-cs"/>
              </a:rPr>
              <a:t>The models also perform well on general reasoning benchmarks like Math 500</a:t>
            </a:r>
            <a:br>
              <a:rPr lang="en-US" sz="1950" kern="1200" dirty="0">
                <a:solidFill>
                  <a:schemeClr val="tx1"/>
                </a:solidFill>
                <a:latin typeface="Calibri" panose="020F0502020204030204"/>
                <a:ea typeface="+mn-ea"/>
                <a:cs typeface="+mn-cs"/>
              </a:rPr>
            </a:br>
            <a:r>
              <a:rPr lang="en-US" sz="1950" kern="1200" dirty="0">
                <a:solidFill>
                  <a:schemeClr val="tx1"/>
                </a:solidFill>
                <a:latin typeface="Calibri" panose="020F0502020204030204"/>
                <a:ea typeface="+mn-ea"/>
                <a:cs typeface="+mn-cs"/>
              </a:rPr>
              <a:t>(81.5% for the 32B model) and </a:t>
            </a:r>
            <a:r>
              <a:rPr lang="en-US" sz="1950" kern="1200" dirty="0" err="1">
                <a:solidFill>
                  <a:schemeClr val="tx1"/>
                </a:solidFill>
                <a:latin typeface="Calibri" panose="020F0502020204030204"/>
                <a:ea typeface="+mn-ea"/>
                <a:cs typeface="+mn-cs"/>
              </a:rPr>
              <a:t>BigBench</a:t>
            </a:r>
            <a:r>
              <a:rPr lang="en-US" sz="1950" kern="1200" dirty="0">
                <a:solidFill>
                  <a:schemeClr val="tx1"/>
                </a:solidFill>
                <a:latin typeface="Calibri" panose="020F0502020204030204"/>
                <a:ea typeface="+mn-ea"/>
                <a:cs typeface="+mn-cs"/>
              </a:rPr>
              <a:t>-Hard (64.8% for the 14B model). </a:t>
            </a:r>
          </a:p>
        </p:txBody>
      </p:sp>
    </p:spTree>
    <p:extLst>
      <p:ext uri="{BB962C8B-B14F-4D97-AF65-F5344CB8AC3E}">
        <p14:creationId xmlns:p14="http://schemas.microsoft.com/office/powerpoint/2010/main" val="28456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BD2E0-1DE6-6B36-FD23-5D2C6539E824}"/>
            </a:ext>
          </a:extLst>
        </p:cNvPr>
        <p:cNvGrpSpPr/>
        <p:nvPr/>
      </p:nvGrpSpPr>
      <p:grpSpPr>
        <a:xfrm>
          <a:off x="0" y="0"/>
          <a:ext cx="0" cy="0"/>
          <a:chOff x="0" y="0"/>
          <a:chExt cx="0" cy="0"/>
        </a:xfrm>
      </p:grpSpPr>
      <p:sp>
        <p:nvSpPr>
          <p:cNvPr id="8" name="Google Shape;85;p17">
            <a:extLst>
              <a:ext uri="{FF2B5EF4-FFF2-40B4-BE49-F238E27FC236}">
                <a16:creationId xmlns:a16="http://schemas.microsoft.com/office/drawing/2014/main" id="{0F0F230F-1114-585E-D850-D7A5607E1FE1}"/>
              </a:ext>
            </a:extLst>
          </p:cNvPr>
          <p:cNvSpPr txBox="1"/>
          <p:nvPr/>
        </p:nvSpPr>
        <p:spPr>
          <a:xfrm>
            <a:off x="365406" y="960605"/>
            <a:ext cx="8652821" cy="4051388"/>
          </a:xfrm>
          <a:prstGeom prst="rect">
            <a:avLst/>
          </a:prstGeom>
          <a:noFill/>
          <a:ln>
            <a:noFill/>
          </a:ln>
        </p:spPr>
        <p:txBody>
          <a:bodyPr spcFirstLastPara="1" wrap="square" lIns="91425" tIns="91425" rIns="91425" bIns="91425" anchor="t" anchorCtr="0">
            <a:noAutofit/>
          </a:bodyPr>
          <a:lstStyle/>
          <a:p>
            <a:pPr marL="342900" indent="-342900" defTabSz="685800">
              <a:spcAft>
                <a:spcPts val="900"/>
              </a:spcAft>
              <a:buClrTx/>
              <a:buFont typeface="Arial" panose="020B0604020202020204" pitchFamily="34" charset="0"/>
              <a:buChar char="•"/>
              <a:defRPr/>
            </a:pPr>
            <a:r>
              <a:rPr lang="en-US" sz="1800" b="1" kern="1200">
                <a:solidFill>
                  <a:prstClr val="black"/>
                </a:solidFill>
                <a:latin typeface="Calibri" panose="020F0502020204030204"/>
                <a:ea typeface="+mn-ea"/>
                <a:cs typeface="+mn-cs"/>
              </a:rPr>
              <a:t>Reasoning-optimized training dataset</a:t>
            </a:r>
          </a:p>
          <a:p>
            <a:pPr marL="342900" lvl="1" defTabSz="685800">
              <a:spcAft>
                <a:spcPts val="900"/>
              </a:spcAft>
              <a:buClrTx/>
              <a:defRPr/>
            </a:pPr>
            <a:r>
              <a:rPr lang="en-US" sz="1800" kern="1200">
                <a:solidFill>
                  <a:prstClr val="black"/>
                </a:solidFill>
                <a:latin typeface="Aptos" panose="020B0004020202020204"/>
                <a:ea typeface="+mn-ea"/>
                <a:cs typeface="+mn-cs"/>
              </a:rPr>
              <a:t>62,000 examples of complex reasoning traces</a:t>
            </a:r>
            <a:endParaRPr lang="en-US" sz="1800" b="1" kern="1200">
              <a:solidFill>
                <a:prstClr val="black"/>
              </a:solidFill>
              <a:latin typeface="Calibri" panose="020F0502020204030204"/>
              <a:ea typeface="+mn-ea"/>
              <a:cs typeface="+mn-cs"/>
            </a:endParaRPr>
          </a:p>
          <a:p>
            <a:pPr marL="342900" indent="-342900" defTabSz="685800">
              <a:spcAft>
                <a:spcPts val="900"/>
              </a:spcAft>
              <a:buClrTx/>
              <a:buFont typeface="Arial" panose="020B0604020202020204" pitchFamily="34" charset="0"/>
              <a:buChar char="•"/>
              <a:defRPr/>
            </a:pPr>
            <a:r>
              <a:rPr lang="en-US" sz="1800" b="1" kern="1200">
                <a:solidFill>
                  <a:prstClr val="black"/>
                </a:solidFill>
                <a:latin typeface="Calibri" panose="020F0502020204030204"/>
                <a:ea typeface="+mn-ea"/>
                <a:cs typeface="+mn-cs"/>
              </a:rPr>
              <a:t>Hybrid training methodology</a:t>
            </a:r>
          </a:p>
          <a:p>
            <a:pPr marL="342900" lvl="1" defTabSz="685800">
              <a:spcAft>
                <a:spcPts val="900"/>
              </a:spcAft>
              <a:buClrTx/>
              <a:defRPr/>
            </a:pPr>
            <a:r>
              <a:rPr lang="en-US" sz="1800" kern="1200">
                <a:solidFill>
                  <a:prstClr val="black"/>
                </a:solidFill>
                <a:latin typeface="Aptos" panose="020B0004020202020204"/>
                <a:ea typeface="+mn-ea"/>
                <a:cs typeface="+mn-cs"/>
              </a:rPr>
              <a:t>Combination of supervised training and continuous model merging</a:t>
            </a:r>
            <a:endParaRPr lang="en-US" sz="1800" b="1" kern="1200">
              <a:solidFill>
                <a:prstClr val="black"/>
              </a:solidFill>
              <a:latin typeface="Calibri" panose="020F0502020204030204"/>
              <a:ea typeface="+mn-ea"/>
              <a:cs typeface="+mn-cs"/>
            </a:endParaRPr>
          </a:p>
          <a:p>
            <a:pPr marL="342900" indent="-342900" defTabSz="685800">
              <a:spcAft>
                <a:spcPts val="900"/>
              </a:spcAft>
              <a:buClrTx/>
              <a:buFont typeface="Arial" panose="020B0604020202020204" pitchFamily="34" charset="0"/>
              <a:buChar char="•"/>
              <a:defRPr/>
            </a:pPr>
            <a:r>
              <a:rPr lang="en-US" sz="1800" b="1" kern="1200">
                <a:solidFill>
                  <a:prstClr val="black"/>
                </a:solidFill>
                <a:latin typeface="Calibri" panose="020F0502020204030204"/>
                <a:ea typeface="+mn-ea"/>
                <a:cs typeface="+mn-cs"/>
              </a:rPr>
              <a:t>Medical decision tree integration</a:t>
            </a:r>
          </a:p>
          <a:p>
            <a:pPr marL="342900" lvl="1" defTabSz="685800">
              <a:spcAft>
                <a:spcPts val="900"/>
              </a:spcAft>
              <a:buClrTx/>
              <a:defRPr/>
            </a:pPr>
            <a:r>
              <a:rPr lang="en-US" sz="1800" kern="1200">
                <a:solidFill>
                  <a:prstClr val="black"/>
                </a:solidFill>
                <a:latin typeface="Aptos" panose="020B0004020202020204"/>
                <a:ea typeface="+mn-ea"/>
                <a:cs typeface="+mn-cs"/>
              </a:rPr>
              <a:t>Embed medical decision-making frameworks directly into the model’s architecture</a:t>
            </a:r>
          </a:p>
          <a:p>
            <a:pPr marL="342900" indent="-342900" defTabSz="685800">
              <a:spcAft>
                <a:spcPts val="900"/>
              </a:spcAft>
              <a:buClrTx/>
              <a:buFont typeface="Arial" panose="020B0604020202020204" pitchFamily="34" charset="0"/>
              <a:buChar char="•"/>
              <a:defRPr/>
            </a:pPr>
            <a:r>
              <a:rPr lang="en-US" sz="1800" b="1" kern="1200">
                <a:solidFill>
                  <a:prstClr val="black"/>
                </a:solidFill>
                <a:latin typeface="Aptos" panose="020B0004020202020204"/>
                <a:ea typeface="+mn-ea"/>
                <a:cs typeface="+mn-cs"/>
              </a:rPr>
              <a:t>Parameter scaling for reasoning depth</a:t>
            </a:r>
          </a:p>
          <a:p>
            <a:pPr marL="342900" lvl="1" defTabSz="685800">
              <a:spcAft>
                <a:spcPts val="900"/>
              </a:spcAft>
              <a:buClrTx/>
              <a:defRPr/>
            </a:pPr>
            <a:r>
              <a:rPr lang="en-US" sz="1800" kern="1200">
                <a:solidFill>
                  <a:prstClr val="black"/>
                </a:solidFill>
                <a:latin typeface="Aptos" panose="020B0004020202020204"/>
                <a:ea typeface="+mn-ea"/>
                <a:cs typeface="+mn-cs"/>
              </a:rPr>
              <a:t>32GB optimized for handling uncertainty quantification and multi-step inference</a:t>
            </a:r>
            <a:endParaRPr lang="en-US" sz="1800" b="1" kern="1200">
              <a:solidFill>
                <a:prstClr val="black"/>
              </a:solidFill>
              <a:latin typeface="Calibri" panose="020F0502020204030204"/>
              <a:ea typeface="+mn-ea"/>
              <a:cs typeface="+mn-cs"/>
            </a:endParaRPr>
          </a:p>
          <a:p>
            <a:pPr marL="342900" indent="-342900" defTabSz="685800">
              <a:spcAft>
                <a:spcPts val="900"/>
              </a:spcAft>
              <a:buClrTx/>
              <a:buFont typeface="Arial" panose="020B0604020202020204" pitchFamily="34" charset="0"/>
              <a:buChar char="•"/>
              <a:defRPr/>
            </a:pPr>
            <a:r>
              <a:rPr lang="en-US" sz="1800" b="1" kern="1200">
                <a:solidFill>
                  <a:prstClr val="black"/>
                </a:solidFill>
                <a:latin typeface="Calibri" panose="020F0502020204030204"/>
                <a:ea typeface="+mn-ea"/>
                <a:cs typeface="+mn-cs"/>
              </a:rPr>
              <a:t>Self-consistency verification layers</a:t>
            </a:r>
          </a:p>
          <a:p>
            <a:pPr marL="342900" lvl="1" defTabSz="685800">
              <a:spcAft>
                <a:spcPts val="900"/>
              </a:spcAft>
              <a:buClrTx/>
              <a:defRPr/>
            </a:pPr>
            <a:r>
              <a:rPr lang="en-US" sz="1800" kern="1200">
                <a:solidFill>
                  <a:prstClr val="black"/>
                </a:solidFill>
                <a:latin typeface="Aptos" panose="020B0004020202020204"/>
                <a:ea typeface="+mn-ea"/>
                <a:cs typeface="+mn-cs"/>
              </a:rPr>
              <a:t>Enables the model to check its own reasoning for internal consistency</a:t>
            </a:r>
            <a:endParaRPr lang="en-US" sz="1800" b="1" kern="1200">
              <a:solidFill>
                <a:prstClr val="black"/>
              </a:solidFill>
              <a:latin typeface="Calibri" panose="020F0502020204030204"/>
              <a:ea typeface="+mn-ea"/>
              <a:cs typeface="+mn-cs"/>
            </a:endParaRPr>
          </a:p>
        </p:txBody>
      </p:sp>
      <p:sp>
        <p:nvSpPr>
          <p:cNvPr id="3" name="Title 1">
            <a:extLst>
              <a:ext uri="{FF2B5EF4-FFF2-40B4-BE49-F238E27FC236}">
                <a16:creationId xmlns:a16="http://schemas.microsoft.com/office/drawing/2014/main" id="{836ABA1A-10CC-9A74-950A-D0B1CC22B3D3}"/>
              </a:ext>
            </a:extLst>
          </p:cNvPr>
          <p:cNvSpPr txBox="1">
            <a:spLocks/>
          </p:cNvSpPr>
          <p:nvPr/>
        </p:nvSpPr>
        <p:spPr>
          <a:xfrm>
            <a:off x="365405" y="77236"/>
            <a:ext cx="8509682"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sz="2100">
                <a:solidFill>
                  <a:srgbClr val="0098D9"/>
                </a:solidFill>
                <a:latin typeface="Arial Black" panose="020B0A04020102020204" pitchFamily="34" charset="0"/>
                <a:ea typeface="Roboto Light" panose="02000000000000000000" pitchFamily="2" charset="0"/>
              </a:rPr>
              <a:t>What Makes a Medical Reasoning LLM?</a:t>
            </a:r>
          </a:p>
        </p:txBody>
      </p:sp>
    </p:spTree>
    <p:extLst>
      <p:ext uri="{BB962C8B-B14F-4D97-AF65-F5344CB8AC3E}">
        <p14:creationId xmlns:p14="http://schemas.microsoft.com/office/powerpoint/2010/main" val="1715120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1"/>
          <p:cNvSpPr txBox="1">
            <a:spLocks noGrp="1"/>
          </p:cNvSpPr>
          <p:nvPr>
            <p:ph type="body" idx="1"/>
          </p:nvPr>
        </p:nvSpPr>
        <p:spPr>
          <a:xfrm>
            <a:off x="665578" y="1121831"/>
            <a:ext cx="6854100" cy="3643500"/>
          </a:xfrm>
          <a:prstGeom prst="rect">
            <a:avLst/>
          </a:prstGeom>
        </p:spPr>
        <p:txBody>
          <a:bodyPr spcFirstLastPara="1" wrap="square" lIns="68575" tIns="34275" rIns="68575" bIns="34275" anchor="t" anchorCtr="0">
            <a:normAutofit/>
          </a:bodyPr>
          <a:lstStyle/>
          <a:p>
            <a:pPr marL="0" lvl="0" indent="0" algn="l" rtl="0">
              <a:lnSpc>
                <a:spcPct val="115000"/>
              </a:lnSpc>
              <a:spcBef>
                <a:spcPts val="1200"/>
              </a:spcBef>
              <a:spcAft>
                <a:spcPts val="0"/>
              </a:spcAft>
              <a:buNone/>
            </a:pPr>
            <a:r>
              <a:rPr lang="en-GB" sz="1300" dirty="0">
                <a:solidFill>
                  <a:srgbClr val="000000"/>
                </a:solidFill>
                <a:latin typeface="Arial"/>
                <a:ea typeface="Arial"/>
                <a:cs typeface="Arial"/>
                <a:sym typeface="Arial"/>
              </a:rPr>
              <a:t>Three Key Reasoning Types in Medicine:</a:t>
            </a:r>
            <a:endParaRPr sz="1300" dirty="0">
              <a:solidFill>
                <a:srgbClr val="000000"/>
              </a:solidFill>
              <a:latin typeface="Arial"/>
              <a:ea typeface="Arial"/>
              <a:cs typeface="Arial"/>
              <a:sym typeface="Arial"/>
            </a:endParaRPr>
          </a:p>
          <a:p>
            <a:pPr marL="457200" lvl="0" indent="-311150" algn="l" rtl="0">
              <a:lnSpc>
                <a:spcPct val="115000"/>
              </a:lnSpc>
              <a:spcBef>
                <a:spcPts val="1200"/>
              </a:spcBef>
              <a:spcAft>
                <a:spcPts val="0"/>
              </a:spcAft>
              <a:buClr>
                <a:srgbClr val="000000"/>
              </a:buClr>
              <a:buSzPts val="1300"/>
              <a:buAutoNum type="arabicPeriod"/>
            </a:pPr>
            <a:r>
              <a:rPr lang="en-GB" sz="1300" b="1" dirty="0">
                <a:solidFill>
                  <a:srgbClr val="000000"/>
                </a:solidFill>
                <a:latin typeface="Arial"/>
                <a:ea typeface="Arial"/>
                <a:cs typeface="Arial"/>
                <a:sym typeface="Arial"/>
              </a:rPr>
              <a:t>Deductive Reasoning</a:t>
            </a:r>
            <a:r>
              <a:rPr lang="en-GB" sz="1300" dirty="0">
                <a:solidFill>
                  <a:srgbClr val="000000"/>
                </a:solidFill>
                <a:latin typeface="Arial"/>
                <a:ea typeface="Arial"/>
                <a:cs typeface="Arial"/>
                <a:sym typeface="Arial"/>
              </a:rPr>
              <a:t>: Applying established principles to cases</a:t>
            </a:r>
            <a:endParaRPr sz="1300" dirty="0">
              <a:solidFill>
                <a:srgbClr val="000000"/>
              </a:solidFill>
              <a:latin typeface="Arial"/>
              <a:ea typeface="Arial"/>
              <a:cs typeface="Arial"/>
              <a:sym typeface="Arial"/>
            </a:endParaRPr>
          </a:p>
          <a:p>
            <a:pPr marL="914400" lvl="1" indent="-311150" algn="l" rtl="0">
              <a:lnSpc>
                <a:spcPct val="115000"/>
              </a:lnSpc>
              <a:spcBef>
                <a:spcPts val="1200"/>
              </a:spcBef>
              <a:spcAft>
                <a:spcPts val="0"/>
              </a:spcAft>
              <a:buClr>
                <a:srgbClr val="000000"/>
              </a:buClr>
              <a:buSzPts val="1300"/>
              <a:buChar char="○"/>
            </a:pPr>
            <a:r>
              <a:rPr lang="en-GB" sz="1300" i="1" dirty="0">
                <a:solidFill>
                  <a:srgbClr val="000000"/>
                </a:solidFill>
                <a:latin typeface="Arial"/>
                <a:ea typeface="Arial"/>
                <a:cs typeface="Arial"/>
                <a:sym typeface="Arial"/>
              </a:rPr>
              <a:t>Example: Using clinical guidelines to recommend treatment</a:t>
            </a:r>
            <a:endParaRPr sz="1300" i="1" dirty="0">
              <a:solidFill>
                <a:srgbClr val="000000"/>
              </a:solidFill>
              <a:latin typeface="Arial"/>
              <a:ea typeface="Arial"/>
              <a:cs typeface="Arial"/>
              <a:sym typeface="Arial"/>
            </a:endParaRPr>
          </a:p>
          <a:p>
            <a:pPr marL="457200" lvl="0" indent="-311150" algn="l" rtl="0">
              <a:lnSpc>
                <a:spcPct val="115000"/>
              </a:lnSpc>
              <a:spcBef>
                <a:spcPts val="1200"/>
              </a:spcBef>
              <a:spcAft>
                <a:spcPts val="0"/>
              </a:spcAft>
              <a:buClr>
                <a:srgbClr val="000000"/>
              </a:buClr>
              <a:buSzPts val="1300"/>
              <a:buAutoNum type="arabicPeriod"/>
            </a:pPr>
            <a:r>
              <a:rPr lang="en-GB" sz="1300" b="1" dirty="0">
                <a:solidFill>
                  <a:srgbClr val="000000"/>
                </a:solidFill>
                <a:latin typeface="Arial"/>
                <a:ea typeface="Arial"/>
                <a:cs typeface="Arial"/>
                <a:sym typeface="Arial"/>
              </a:rPr>
              <a:t>Inductive Reasoning</a:t>
            </a:r>
            <a:r>
              <a:rPr lang="en-GB" sz="1300" dirty="0">
                <a:solidFill>
                  <a:srgbClr val="000000"/>
                </a:solidFill>
                <a:latin typeface="Arial"/>
                <a:ea typeface="Arial"/>
                <a:cs typeface="Arial"/>
                <a:sym typeface="Arial"/>
              </a:rPr>
              <a:t>: Finding patterns in clinical observations</a:t>
            </a:r>
            <a:endParaRPr sz="1300" dirty="0">
              <a:solidFill>
                <a:srgbClr val="000000"/>
              </a:solidFill>
              <a:latin typeface="Arial"/>
              <a:ea typeface="Arial"/>
              <a:cs typeface="Arial"/>
              <a:sym typeface="Arial"/>
            </a:endParaRPr>
          </a:p>
          <a:p>
            <a:pPr marL="914400" lvl="1" indent="-311150" algn="l" rtl="0">
              <a:lnSpc>
                <a:spcPct val="115000"/>
              </a:lnSpc>
              <a:spcBef>
                <a:spcPts val="1200"/>
              </a:spcBef>
              <a:spcAft>
                <a:spcPts val="0"/>
              </a:spcAft>
              <a:buClr>
                <a:srgbClr val="000000"/>
              </a:buClr>
              <a:buSzPts val="1300"/>
              <a:buChar char="○"/>
            </a:pPr>
            <a:r>
              <a:rPr lang="en-GB" sz="1300" i="1" dirty="0">
                <a:solidFill>
                  <a:srgbClr val="000000"/>
                </a:solidFill>
                <a:latin typeface="Arial"/>
                <a:ea typeface="Arial"/>
                <a:cs typeface="Arial"/>
                <a:sym typeface="Arial"/>
              </a:rPr>
              <a:t>Example: Identifying potential disease outbreaks from patient clusters</a:t>
            </a:r>
            <a:endParaRPr sz="1300" i="1" dirty="0">
              <a:solidFill>
                <a:srgbClr val="000000"/>
              </a:solidFill>
              <a:latin typeface="Arial"/>
              <a:ea typeface="Arial"/>
              <a:cs typeface="Arial"/>
              <a:sym typeface="Arial"/>
            </a:endParaRPr>
          </a:p>
          <a:p>
            <a:pPr marL="457200" lvl="0" indent="-311150" algn="l" rtl="0">
              <a:lnSpc>
                <a:spcPct val="115000"/>
              </a:lnSpc>
              <a:spcBef>
                <a:spcPts val="1200"/>
              </a:spcBef>
              <a:spcAft>
                <a:spcPts val="0"/>
              </a:spcAft>
              <a:buClr>
                <a:srgbClr val="000000"/>
              </a:buClr>
              <a:buSzPts val="1300"/>
              <a:buAutoNum type="arabicPeriod"/>
            </a:pPr>
            <a:r>
              <a:rPr lang="en-GB" sz="1300" b="1" dirty="0">
                <a:solidFill>
                  <a:srgbClr val="000000"/>
                </a:solidFill>
                <a:latin typeface="Arial"/>
                <a:ea typeface="Arial"/>
                <a:cs typeface="Arial"/>
                <a:sym typeface="Arial"/>
              </a:rPr>
              <a:t>Abductive Reasoning</a:t>
            </a:r>
            <a:r>
              <a:rPr lang="en-GB" sz="1300" dirty="0">
                <a:solidFill>
                  <a:srgbClr val="000000"/>
                </a:solidFill>
                <a:latin typeface="Arial"/>
                <a:ea typeface="Arial"/>
                <a:cs typeface="Arial"/>
                <a:sym typeface="Arial"/>
              </a:rPr>
              <a:t>: Making best explanations with incomplete information</a:t>
            </a:r>
            <a:endParaRPr sz="1300" dirty="0">
              <a:solidFill>
                <a:srgbClr val="000000"/>
              </a:solidFill>
              <a:latin typeface="Arial"/>
              <a:ea typeface="Arial"/>
              <a:cs typeface="Arial"/>
              <a:sym typeface="Arial"/>
            </a:endParaRPr>
          </a:p>
          <a:p>
            <a:pPr marL="914400" lvl="1" indent="-311150" algn="l" rtl="0">
              <a:lnSpc>
                <a:spcPct val="115000"/>
              </a:lnSpc>
              <a:spcBef>
                <a:spcPts val="1200"/>
              </a:spcBef>
              <a:spcAft>
                <a:spcPts val="0"/>
              </a:spcAft>
              <a:buClr>
                <a:srgbClr val="000000"/>
              </a:buClr>
              <a:buSzPts val="1300"/>
              <a:buChar char="○"/>
            </a:pPr>
            <a:r>
              <a:rPr lang="en-GB" sz="1300" i="1" dirty="0">
                <a:solidFill>
                  <a:srgbClr val="000000"/>
                </a:solidFill>
                <a:latin typeface="Arial"/>
                <a:ea typeface="Arial"/>
                <a:cs typeface="Arial"/>
                <a:sym typeface="Arial"/>
              </a:rPr>
              <a:t>Example: Suggesting most likely diagnosis given limited symptoms</a:t>
            </a:r>
            <a:endParaRPr sz="1300" i="1" dirty="0">
              <a:solidFill>
                <a:srgbClr val="000000"/>
              </a:solidFill>
              <a:latin typeface="Arial"/>
              <a:ea typeface="Arial"/>
              <a:cs typeface="Arial"/>
              <a:sym typeface="Arial"/>
            </a:endParaRPr>
          </a:p>
        </p:txBody>
      </p:sp>
      <p:sp>
        <p:nvSpPr>
          <p:cNvPr id="286" name="Google Shape;286;p51"/>
          <p:cNvSpPr txBox="1">
            <a:spLocks noGrp="1"/>
          </p:cNvSpPr>
          <p:nvPr>
            <p:ph type="body" idx="2"/>
          </p:nvPr>
        </p:nvSpPr>
        <p:spPr>
          <a:xfrm>
            <a:off x="612826" y="220502"/>
            <a:ext cx="82092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a:t>Medical Reasoning LLM Capabilities</a:t>
            </a:r>
            <a:endParaRPr/>
          </a:p>
        </p:txBody>
      </p:sp>
      <p:sp>
        <p:nvSpPr>
          <p:cNvPr id="287" name="Google Shape;287;p51"/>
          <p:cNvSpPr txBox="1"/>
          <p:nvPr/>
        </p:nvSpPr>
        <p:spPr>
          <a:xfrm>
            <a:off x="627475" y="451202"/>
            <a:ext cx="5695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300" b="1" dirty="0"/>
              <a:t>From Knowledge to Reasoning in Healthcare AI</a:t>
            </a:r>
            <a:endParaRPr sz="13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2"/>
          <p:cNvSpPr txBox="1">
            <a:spLocks noGrp="1"/>
          </p:cNvSpPr>
          <p:nvPr>
            <p:ph type="body" idx="1"/>
          </p:nvPr>
        </p:nvSpPr>
        <p:spPr>
          <a:xfrm>
            <a:off x="652390" y="1170189"/>
            <a:ext cx="7544100" cy="3375435"/>
          </a:xfrm>
          <a:prstGeom prst="rect">
            <a:avLst/>
          </a:prstGeom>
        </p:spPr>
        <p:txBody>
          <a:bodyPr spcFirstLastPara="1" wrap="square" lIns="68575" tIns="34275" rIns="68575" bIns="34275" anchor="t" anchorCtr="0">
            <a:normAutofit/>
          </a:bodyPr>
          <a:lstStyle/>
          <a:p>
            <a:pPr marL="0" lvl="0" indent="0" algn="l" rtl="0">
              <a:lnSpc>
                <a:spcPct val="115000"/>
              </a:lnSpc>
              <a:spcBef>
                <a:spcPts val="1400"/>
              </a:spcBef>
              <a:spcAft>
                <a:spcPts val="0"/>
              </a:spcAft>
              <a:buNone/>
            </a:pPr>
            <a:r>
              <a:rPr lang="en-GB" sz="1300" b="1" dirty="0">
                <a:solidFill>
                  <a:srgbClr val="000000"/>
                </a:solidFill>
                <a:latin typeface="Arial"/>
                <a:ea typeface="Arial"/>
                <a:cs typeface="Arial"/>
                <a:sym typeface="Arial"/>
              </a:rPr>
              <a:t>32B Model Size Advantages</a:t>
            </a:r>
            <a:endParaRPr sz="1300" b="1" dirty="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AutoNum type="arabicPeriod"/>
            </a:pPr>
            <a:r>
              <a:rPr lang="en-GB" sz="1100" b="1" dirty="0">
                <a:solidFill>
                  <a:srgbClr val="000000"/>
                </a:solidFill>
                <a:latin typeface="Arial"/>
                <a:ea typeface="Arial"/>
                <a:cs typeface="Arial"/>
                <a:sym typeface="Arial"/>
              </a:rPr>
              <a:t>Cost Efficiency</a:t>
            </a:r>
            <a:r>
              <a:rPr lang="en-GB" sz="1100" dirty="0">
                <a:solidFill>
                  <a:srgbClr val="000000"/>
                </a:solidFill>
                <a:latin typeface="Arial"/>
                <a:ea typeface="Arial"/>
                <a:cs typeface="Arial"/>
                <a:sym typeface="Arial"/>
              </a:rPr>
              <a:t>: Achieves 95-97% of larger model performance at approximately half the computational cost</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AutoNum type="arabicPeriod"/>
            </a:pPr>
            <a:r>
              <a:rPr lang="en-GB" sz="1100" b="1" dirty="0">
                <a:solidFill>
                  <a:srgbClr val="000000"/>
                </a:solidFill>
                <a:latin typeface="Arial"/>
                <a:ea typeface="Arial"/>
                <a:cs typeface="Arial"/>
                <a:sym typeface="Arial"/>
              </a:rPr>
              <a:t>Response Latency</a:t>
            </a:r>
            <a:r>
              <a:rPr lang="en-GB" sz="1100" dirty="0">
                <a:solidFill>
                  <a:srgbClr val="000000"/>
                </a:solidFill>
                <a:latin typeface="Arial"/>
                <a:ea typeface="Arial"/>
                <a:cs typeface="Arial"/>
                <a:sym typeface="Arial"/>
              </a:rPr>
              <a:t>: Delivers complex reasoning chains in 2-4 seconds (acceptable for interactive clinical use)</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AutoNum type="arabicPeriod"/>
            </a:pPr>
            <a:r>
              <a:rPr lang="en-GB" sz="1100" b="1" dirty="0">
                <a:solidFill>
                  <a:srgbClr val="000000"/>
                </a:solidFill>
                <a:latin typeface="Arial"/>
                <a:ea typeface="Arial"/>
                <a:cs typeface="Arial"/>
                <a:sym typeface="Arial"/>
              </a:rPr>
              <a:t>Deployment Flexibility</a:t>
            </a:r>
            <a:r>
              <a:rPr lang="en-GB" sz="1100" dirty="0">
                <a:solidFill>
                  <a:srgbClr val="000000"/>
                </a:solidFill>
                <a:latin typeface="Arial"/>
                <a:ea typeface="Arial"/>
                <a:cs typeface="Arial"/>
                <a:sym typeface="Arial"/>
              </a:rPr>
              <a:t>: Compatible with broader range of infrastructure configurations</a:t>
            </a:r>
            <a:endParaRPr sz="1100" dirty="0">
              <a:solidFill>
                <a:srgbClr val="000000"/>
              </a:solidFill>
              <a:latin typeface="Arial"/>
              <a:ea typeface="Arial"/>
              <a:cs typeface="Arial"/>
              <a:sym typeface="Arial"/>
            </a:endParaRPr>
          </a:p>
          <a:p>
            <a:pPr marL="0" lvl="0" indent="0" algn="l" rtl="0">
              <a:lnSpc>
                <a:spcPct val="115000"/>
              </a:lnSpc>
              <a:spcBef>
                <a:spcPts val="1400"/>
              </a:spcBef>
              <a:spcAft>
                <a:spcPts val="0"/>
              </a:spcAft>
              <a:buNone/>
            </a:pPr>
            <a:r>
              <a:rPr lang="en-GB" sz="1300" b="1" dirty="0">
                <a:solidFill>
                  <a:srgbClr val="000000"/>
                </a:solidFill>
                <a:latin typeface="Arial"/>
                <a:ea typeface="Arial"/>
                <a:cs typeface="Arial"/>
                <a:sym typeface="Arial"/>
              </a:rPr>
              <a:t>Why 32B Works Well for Medical Reasoning</a:t>
            </a:r>
            <a:endParaRPr sz="1300" b="1" dirty="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GB" sz="1100" dirty="0">
                <a:solidFill>
                  <a:srgbClr val="000000"/>
                </a:solidFill>
                <a:latin typeface="Arial"/>
                <a:ea typeface="Arial"/>
                <a:cs typeface="Arial"/>
                <a:sym typeface="Arial"/>
              </a:rPr>
              <a:t>Medical reasoning models generate significantly more tokens than standard LLMs because they produce detailed step-by-step thinking processes. This expanded token generation has important implications:</a:t>
            </a:r>
            <a:endParaRPr sz="1100" dirty="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Char char="●"/>
            </a:pPr>
            <a:r>
              <a:rPr lang="en-GB" sz="1100" dirty="0">
                <a:solidFill>
                  <a:srgbClr val="000000"/>
                </a:solidFill>
                <a:latin typeface="Arial"/>
                <a:ea typeface="Arial"/>
                <a:cs typeface="Arial"/>
                <a:sym typeface="Arial"/>
              </a:rPr>
              <a:t>A typical clinical reasoning chain might require 5-10x more tokens than a direct answer</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The 32B model provides the optimal balance between reasoning capability and computational efficiency</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Larger models would substantially increase costs without proportional performance gains</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Smaller models show significant drop-offs in reasoning consistency and rare condition identification</a:t>
            </a:r>
            <a:endParaRPr sz="1300" b="1" dirty="0">
              <a:solidFill>
                <a:srgbClr val="000000"/>
              </a:solidFill>
              <a:latin typeface="Arial"/>
              <a:ea typeface="Arial"/>
              <a:cs typeface="Arial"/>
              <a:sym typeface="Arial"/>
            </a:endParaRPr>
          </a:p>
        </p:txBody>
      </p:sp>
      <p:sp>
        <p:nvSpPr>
          <p:cNvPr id="293" name="Google Shape;293;p52"/>
          <p:cNvSpPr txBox="1">
            <a:spLocks noGrp="1"/>
          </p:cNvSpPr>
          <p:nvPr>
            <p:ph type="body" idx="2"/>
          </p:nvPr>
        </p:nvSpPr>
        <p:spPr>
          <a:xfrm>
            <a:off x="599637" y="268165"/>
            <a:ext cx="82092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Medical Reasoning LLM Capabilities</a:t>
            </a:r>
            <a:endParaRPr dirty="0"/>
          </a:p>
        </p:txBody>
      </p:sp>
      <p:sp>
        <p:nvSpPr>
          <p:cNvPr id="294" name="Google Shape;294;p52"/>
          <p:cNvSpPr txBox="1"/>
          <p:nvPr/>
        </p:nvSpPr>
        <p:spPr>
          <a:xfrm>
            <a:off x="614286" y="498865"/>
            <a:ext cx="5695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300" b="1"/>
              <a:t>Performance-to-Size Efficiency Analysis</a:t>
            </a:r>
            <a:endParaRPr sz="13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3"/>
          <p:cNvSpPr txBox="1">
            <a:spLocks noGrp="1"/>
          </p:cNvSpPr>
          <p:nvPr>
            <p:ph type="body" idx="2"/>
          </p:nvPr>
        </p:nvSpPr>
        <p:spPr>
          <a:xfrm>
            <a:off x="520507" y="593420"/>
            <a:ext cx="82092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Medical Reasoning LLM Capabilities</a:t>
            </a:r>
            <a:endParaRPr dirty="0"/>
          </a:p>
        </p:txBody>
      </p:sp>
      <p:sp>
        <p:nvSpPr>
          <p:cNvPr id="300" name="Google Shape;300;p53"/>
          <p:cNvSpPr txBox="1"/>
          <p:nvPr/>
        </p:nvSpPr>
        <p:spPr>
          <a:xfrm>
            <a:off x="535156" y="824120"/>
            <a:ext cx="5695500" cy="6455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US" sz="1300" b="1" dirty="0"/>
              <a:t>Performance Difference of the Medical Reasoning LLM 32B vs. 14B</a:t>
            </a:r>
          </a:p>
        </p:txBody>
      </p:sp>
      <p:graphicFrame>
        <p:nvGraphicFramePr>
          <p:cNvPr id="301" name="Google Shape;301;p53"/>
          <p:cNvGraphicFramePr/>
          <p:nvPr>
            <p:extLst>
              <p:ext uri="{D42A27DB-BD31-4B8C-83A1-F6EECF244321}">
                <p14:modId xmlns:p14="http://schemas.microsoft.com/office/powerpoint/2010/main" val="533581587"/>
              </p:ext>
            </p:extLst>
          </p:nvPr>
        </p:nvGraphicFramePr>
        <p:xfrm>
          <a:off x="266700" y="1978669"/>
          <a:ext cx="8610600" cy="2571411"/>
        </p:xfrm>
        <a:graphic>
          <a:graphicData uri="http://schemas.openxmlformats.org/drawingml/2006/table">
            <a:tbl>
              <a:tblPr>
                <a:noFill/>
                <a:tableStyleId>{C41A1822-6028-467C-9B1A-68D9283BD28A}</a:tableStyleId>
              </a:tblPr>
              <a:tblGrid>
                <a:gridCol w="1952625">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5819775">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GB" sz="1100" b="1"/>
                        <a:t>Dimension</a:t>
                      </a:r>
                      <a:endParaRPr sz="1100" b="1"/>
                    </a:p>
                  </a:txBody>
                  <a:tcPr marL="91425" marR="91425" marT="91425" marB="91425"/>
                </a:tc>
                <a:tc>
                  <a:txBody>
                    <a:bodyPr/>
                    <a:lstStyle/>
                    <a:p>
                      <a:pPr marL="0" lvl="0" indent="0" algn="ctr" rtl="0">
                        <a:lnSpc>
                          <a:spcPct val="115000"/>
                        </a:lnSpc>
                        <a:spcBef>
                          <a:spcPts val="0"/>
                        </a:spcBef>
                        <a:spcAft>
                          <a:spcPts val="0"/>
                        </a:spcAft>
                        <a:buNone/>
                      </a:pPr>
                      <a:r>
                        <a:rPr lang="en-GB" sz="1100" b="1" dirty="0"/>
                        <a:t>Improve-</a:t>
                      </a:r>
                      <a:r>
                        <a:rPr lang="en-GB" sz="1100" b="1" dirty="0" err="1"/>
                        <a:t>ment</a:t>
                      </a:r>
                      <a:endParaRPr sz="1100" b="1" dirty="0"/>
                    </a:p>
                  </a:txBody>
                  <a:tcPr marL="91425" marR="91425" marT="91425" marB="91425"/>
                </a:tc>
                <a:tc>
                  <a:txBody>
                    <a:bodyPr/>
                    <a:lstStyle/>
                    <a:p>
                      <a:pPr marL="0" lvl="0" indent="0" algn="ctr" rtl="0">
                        <a:lnSpc>
                          <a:spcPct val="115000"/>
                        </a:lnSpc>
                        <a:spcBef>
                          <a:spcPts val="0"/>
                        </a:spcBef>
                        <a:spcAft>
                          <a:spcPts val="0"/>
                        </a:spcAft>
                        <a:buNone/>
                      </a:pPr>
                      <a:r>
                        <a:rPr lang="en-GB" sz="1100" b="1" dirty="0"/>
                        <a:t>Details</a:t>
                      </a:r>
                      <a:endParaRPr sz="1100" b="1" dirty="0"/>
                    </a:p>
                  </a:txBody>
                  <a:tcPr marL="91425" marR="91425" marT="91425" marB="91425"/>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GB" sz="1100" b="1"/>
                        <a:t>Reasoning Depth</a:t>
                      </a:r>
                      <a:endParaRPr sz="1100" b="1"/>
                    </a:p>
                  </a:txBody>
                  <a:tcPr marL="91425" marR="91425" marT="91425" marB="91425"/>
                </a:tc>
                <a:tc>
                  <a:txBody>
                    <a:bodyPr/>
                    <a:lstStyle/>
                    <a:p>
                      <a:pPr marL="0" lvl="0" indent="0" algn="l" rtl="0">
                        <a:lnSpc>
                          <a:spcPct val="115000"/>
                        </a:lnSpc>
                        <a:spcBef>
                          <a:spcPts val="0"/>
                        </a:spcBef>
                        <a:spcAft>
                          <a:spcPts val="0"/>
                        </a:spcAft>
                        <a:buNone/>
                      </a:pPr>
                      <a:r>
                        <a:rPr lang="en-GB"/>
                        <a:t>+6-8%</a:t>
                      </a:r>
                      <a:endParaRPr/>
                    </a:p>
                  </a:txBody>
                  <a:tcPr marL="91425" marR="91425" marT="91425" marB="91425"/>
                </a:tc>
                <a:tc>
                  <a:txBody>
                    <a:bodyPr/>
                    <a:lstStyle/>
                    <a:p>
                      <a:pPr marL="0" lvl="0" indent="0" algn="l" rtl="0">
                        <a:lnSpc>
                          <a:spcPct val="115000"/>
                        </a:lnSpc>
                        <a:spcBef>
                          <a:spcPts val="0"/>
                        </a:spcBef>
                        <a:spcAft>
                          <a:spcPts val="0"/>
                        </a:spcAft>
                        <a:buNone/>
                      </a:pPr>
                      <a:r>
                        <a:rPr lang="en-GB"/>
                        <a:t>Gap widens on complex reasoning tasks compared to 3-5% on knowledge benchmarks</a:t>
                      </a:r>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GB" sz="1100" b="1"/>
                        <a:t>Uncertainty Handling</a:t>
                      </a:r>
                      <a:endParaRPr sz="1100" b="1"/>
                    </a:p>
                  </a:txBody>
                  <a:tcPr marL="91425" marR="91425" marT="91425" marB="91425"/>
                </a:tc>
                <a:tc>
                  <a:txBody>
                    <a:bodyPr/>
                    <a:lstStyle/>
                    <a:p>
                      <a:pPr marL="0" lvl="0" indent="0" algn="l" rtl="0">
                        <a:lnSpc>
                          <a:spcPct val="115000"/>
                        </a:lnSpc>
                        <a:spcBef>
                          <a:spcPts val="0"/>
                        </a:spcBef>
                        <a:spcAft>
                          <a:spcPts val="0"/>
                        </a:spcAft>
                        <a:buNone/>
                      </a:pPr>
                      <a:r>
                        <a:rPr lang="en-GB"/>
                        <a:t>+12%</a:t>
                      </a:r>
                      <a:endParaRPr/>
                    </a:p>
                  </a:txBody>
                  <a:tcPr marL="91425" marR="91425" marT="91425" marB="91425"/>
                </a:tc>
                <a:tc>
                  <a:txBody>
                    <a:bodyPr/>
                    <a:lstStyle/>
                    <a:p>
                      <a:pPr marL="0" lvl="0" indent="0" algn="l" rtl="0">
                        <a:lnSpc>
                          <a:spcPct val="115000"/>
                        </a:lnSpc>
                        <a:spcBef>
                          <a:spcPts val="0"/>
                        </a:spcBef>
                        <a:spcAft>
                          <a:spcPts val="0"/>
                        </a:spcAft>
                        <a:buNone/>
                      </a:pPr>
                      <a:r>
                        <a:rPr lang="en-GB"/>
                        <a:t>Better calibration in ambiguous/incomplete information scenarios</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GB" sz="1100" b="1"/>
                        <a:t>Rare Condition Recognition</a:t>
                      </a:r>
                      <a:endParaRPr sz="1100" b="1"/>
                    </a:p>
                  </a:txBody>
                  <a:tcPr marL="91425" marR="91425" marT="91425" marB="91425"/>
                </a:tc>
                <a:tc>
                  <a:txBody>
                    <a:bodyPr/>
                    <a:lstStyle/>
                    <a:p>
                      <a:pPr marL="0" lvl="0" indent="0" algn="l" rtl="0">
                        <a:lnSpc>
                          <a:spcPct val="115000"/>
                        </a:lnSpc>
                        <a:spcBef>
                          <a:spcPts val="0"/>
                        </a:spcBef>
                        <a:spcAft>
                          <a:spcPts val="0"/>
                        </a:spcAft>
                        <a:buNone/>
                      </a:pPr>
                      <a:r>
                        <a:rPr lang="en-GB"/>
                        <a:t>+15%</a:t>
                      </a:r>
                      <a:endParaRPr/>
                    </a:p>
                  </a:txBody>
                  <a:tcPr marL="91425" marR="91425" marT="91425" marB="91425"/>
                </a:tc>
                <a:tc>
                  <a:txBody>
                    <a:bodyPr/>
                    <a:lstStyle/>
                    <a:p>
                      <a:pPr marL="0" lvl="0" indent="0" algn="l" rtl="0">
                        <a:lnSpc>
                          <a:spcPct val="115000"/>
                        </a:lnSpc>
                        <a:spcBef>
                          <a:spcPts val="0"/>
                        </a:spcBef>
                        <a:spcAft>
                          <a:spcPts val="0"/>
                        </a:spcAft>
                        <a:buNone/>
                      </a:pPr>
                      <a:r>
                        <a:rPr lang="en-GB"/>
                        <a:t>Significantly stronger performance in identifying unusual presentations</a:t>
                      </a: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GB" sz="1100" b="1"/>
                        <a:t>Reasoning Consistency</a:t>
                      </a:r>
                      <a:endParaRPr sz="1100" b="1"/>
                    </a:p>
                  </a:txBody>
                  <a:tcPr marL="91425" marR="91425" marT="91425" marB="91425"/>
                </a:tc>
                <a:tc>
                  <a:txBody>
                    <a:bodyPr/>
                    <a:lstStyle/>
                    <a:p>
                      <a:pPr marL="0" lvl="0" indent="0" algn="l" rtl="0">
                        <a:lnSpc>
                          <a:spcPct val="115000"/>
                        </a:lnSpc>
                        <a:spcBef>
                          <a:spcPts val="0"/>
                        </a:spcBef>
                        <a:spcAft>
                          <a:spcPts val="0"/>
                        </a:spcAft>
                        <a:buNone/>
                      </a:pPr>
                      <a:r>
                        <a:rPr lang="en-GB"/>
                        <a:t>+23%</a:t>
                      </a:r>
                      <a:endParaRPr/>
                    </a:p>
                  </a:txBody>
                  <a:tcPr marL="91425" marR="91425" marT="91425" marB="91425"/>
                </a:tc>
                <a:tc>
                  <a:txBody>
                    <a:bodyPr/>
                    <a:lstStyle/>
                    <a:p>
                      <a:pPr marL="0" lvl="0" indent="0" algn="l" rtl="0">
                        <a:lnSpc>
                          <a:spcPct val="115000"/>
                        </a:lnSpc>
                        <a:spcBef>
                          <a:spcPts val="0"/>
                        </a:spcBef>
                        <a:spcAft>
                          <a:spcPts val="0"/>
                        </a:spcAft>
                        <a:buNone/>
                      </a:pPr>
                      <a:r>
                        <a:rPr lang="en-GB" dirty="0"/>
                        <a:t>Maintains logical consistency in extended reasoning chains (10+ steps)</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Google Shape;307;p54"/>
          <p:cNvSpPr txBox="1">
            <a:spLocks noGrp="1"/>
          </p:cNvSpPr>
          <p:nvPr>
            <p:ph type="body" idx="1"/>
          </p:nvPr>
        </p:nvSpPr>
        <p:spPr>
          <a:xfrm>
            <a:off x="727120" y="1630375"/>
            <a:ext cx="3958800" cy="2857500"/>
          </a:xfrm>
          <a:prstGeom prst="rect">
            <a:avLst/>
          </a:prstGeom>
        </p:spPr>
        <p:txBody>
          <a:bodyPr spcFirstLastPara="1" wrap="square" lIns="68575" tIns="34275" rIns="68575" bIns="34275" anchor="t" anchorCtr="0">
            <a:normAutofit/>
          </a:bodyPr>
          <a:lstStyle/>
          <a:p>
            <a:pPr marL="0" lvl="0" indent="0" algn="l" rtl="0">
              <a:lnSpc>
                <a:spcPct val="115000"/>
              </a:lnSpc>
              <a:spcBef>
                <a:spcPts val="1200"/>
              </a:spcBef>
              <a:spcAft>
                <a:spcPts val="0"/>
              </a:spcAft>
              <a:buNone/>
            </a:pPr>
            <a:r>
              <a:rPr lang="en-GB" sz="1100" b="1">
                <a:solidFill>
                  <a:srgbClr val="000000"/>
                </a:solidFill>
                <a:latin typeface="Arial"/>
                <a:ea typeface="Arial"/>
                <a:cs typeface="Arial"/>
                <a:sym typeface="Arial"/>
              </a:rPr>
              <a:t>Key Insights:</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Char char="●"/>
            </a:pPr>
            <a:r>
              <a:rPr lang="en-GB" sz="1100">
                <a:solidFill>
                  <a:srgbClr val="000000"/>
                </a:solidFill>
                <a:latin typeface="Arial"/>
                <a:ea typeface="Arial"/>
                <a:cs typeface="Arial"/>
                <a:sym typeface="Arial"/>
              </a:rPr>
              <a:t>Medical LLM - Medium outperformed both models across 99 evaluation prompts</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a:solidFill>
                  <a:srgbClr val="000000"/>
                </a:solidFill>
                <a:latin typeface="Arial"/>
                <a:ea typeface="Arial"/>
                <a:cs typeface="Arial"/>
                <a:sym typeface="Arial"/>
              </a:rPr>
              <a:t>Largest advantage in specialized medical reasoning scenarios</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a:solidFill>
                  <a:srgbClr val="000000"/>
                </a:solidFill>
                <a:latin typeface="Arial"/>
                <a:ea typeface="Arial"/>
                <a:cs typeface="Arial"/>
                <a:sym typeface="Arial"/>
              </a:rPr>
              <a:t>Superior consistency in factuality and clinical relevance</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a:solidFill>
                  <a:srgbClr val="000000"/>
                </a:solidFill>
                <a:latin typeface="Arial"/>
                <a:ea typeface="Arial"/>
                <a:cs typeface="Arial"/>
                <a:sym typeface="Arial"/>
              </a:rPr>
              <a:t>Strongest performance on complex diagnostic reasoning</a:t>
            </a:r>
            <a:endParaRPr/>
          </a:p>
        </p:txBody>
      </p:sp>
      <p:sp>
        <p:nvSpPr>
          <p:cNvPr id="308" name="Google Shape;308;p54"/>
          <p:cNvSpPr txBox="1">
            <a:spLocks noGrp="1"/>
          </p:cNvSpPr>
          <p:nvPr>
            <p:ph type="body" idx="2"/>
          </p:nvPr>
        </p:nvSpPr>
        <p:spPr>
          <a:xfrm>
            <a:off x="727125" y="708475"/>
            <a:ext cx="78258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a:t>Head-to-Head Comparison with Latest Models</a:t>
            </a:r>
            <a:endParaRPr/>
          </a:p>
        </p:txBody>
      </p:sp>
      <p:pic>
        <p:nvPicPr>
          <p:cNvPr id="309" name="Google Shape;309;p54" title="Medical LLM - Medium vs. GPT-4.5 vs. Claude 3.7 Sonnet Independent Evaluation by Gemini Pro 2.5 as Judge.png"/>
          <p:cNvPicPr preferRelativeResize="0"/>
          <p:nvPr/>
        </p:nvPicPr>
        <p:blipFill>
          <a:blip r:embed="rId3">
            <a:alphaModFix/>
          </a:blip>
          <a:stretch>
            <a:fillRect/>
          </a:stretch>
        </p:blipFill>
        <p:spPr>
          <a:xfrm>
            <a:off x="4524775" y="2030776"/>
            <a:ext cx="4515425" cy="2236024"/>
          </a:xfrm>
          <a:prstGeom prst="rect">
            <a:avLst/>
          </a:prstGeom>
          <a:noFill/>
          <a:ln>
            <a:noFill/>
          </a:ln>
        </p:spPr>
      </p:pic>
      <p:sp>
        <p:nvSpPr>
          <p:cNvPr id="310" name="Google Shape;310;p54"/>
          <p:cNvSpPr txBox="1"/>
          <p:nvPr/>
        </p:nvSpPr>
        <p:spPr>
          <a:xfrm>
            <a:off x="723897" y="1015375"/>
            <a:ext cx="72897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300" b="1"/>
              <a:t>Medical LLM - Medium vs. GPT-4.5 vs. Claude 3.7 Sonnet</a:t>
            </a:r>
            <a:endParaRPr sz="13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14"/>
        <p:cNvGrpSpPr/>
        <p:nvPr/>
      </p:nvGrpSpPr>
      <p:grpSpPr>
        <a:xfrm>
          <a:off x="0" y="0"/>
          <a:ext cx="0" cy="0"/>
          <a:chOff x="0" y="0"/>
          <a:chExt cx="0" cy="0"/>
        </a:xfrm>
      </p:grpSpPr>
      <p:sp>
        <p:nvSpPr>
          <p:cNvPr id="315" name="Google Shape;315;p55"/>
          <p:cNvSpPr txBox="1">
            <a:spLocks noGrp="1"/>
          </p:cNvSpPr>
          <p:nvPr>
            <p:ph type="body" idx="1"/>
          </p:nvPr>
        </p:nvSpPr>
        <p:spPr>
          <a:xfrm>
            <a:off x="727125" y="1630375"/>
            <a:ext cx="5116800" cy="3357300"/>
          </a:xfrm>
          <a:prstGeom prst="rect">
            <a:avLst/>
          </a:prstGeom>
        </p:spPr>
        <p:txBody>
          <a:bodyPr spcFirstLastPara="1" wrap="square" lIns="68575" tIns="34275" rIns="68575" bIns="34275" anchor="t" anchorCtr="0">
            <a:noAutofit/>
          </a:bodyPr>
          <a:lstStyle/>
          <a:p>
            <a:pPr marL="0" lvl="0" indent="0" algn="l" rtl="0">
              <a:lnSpc>
                <a:spcPct val="105000"/>
              </a:lnSpc>
              <a:spcBef>
                <a:spcPts val="1200"/>
              </a:spcBef>
              <a:spcAft>
                <a:spcPts val="0"/>
              </a:spcAft>
              <a:buSzPts val="935"/>
              <a:buNone/>
            </a:pPr>
            <a:r>
              <a:rPr lang="en-GB" sz="1035" b="1">
                <a:solidFill>
                  <a:srgbClr val="000000"/>
                </a:solidFill>
                <a:latin typeface="Arial"/>
                <a:ea typeface="Arial"/>
                <a:cs typeface="Arial"/>
                <a:sym typeface="Arial"/>
              </a:rPr>
              <a:t>Documentation Support:</a:t>
            </a:r>
            <a:endParaRPr sz="1035" b="1">
              <a:solidFill>
                <a:srgbClr val="000000"/>
              </a:solidFill>
              <a:latin typeface="Arial"/>
              <a:ea typeface="Arial"/>
              <a:cs typeface="Arial"/>
              <a:sym typeface="Arial"/>
            </a:endParaRPr>
          </a:p>
          <a:p>
            <a:pPr marL="457200" lvl="0" indent="-294322" algn="l" rtl="0">
              <a:lnSpc>
                <a:spcPct val="105000"/>
              </a:lnSpc>
              <a:spcBef>
                <a:spcPts val="1200"/>
              </a:spcBef>
              <a:spcAft>
                <a:spcPts val="0"/>
              </a:spcAft>
              <a:buClr>
                <a:srgbClr val="000000"/>
              </a:buClr>
              <a:buSzPts val="1035"/>
              <a:buChar char="●"/>
            </a:pPr>
            <a:r>
              <a:rPr lang="en-GB" sz="1035">
                <a:solidFill>
                  <a:srgbClr val="000000"/>
                </a:solidFill>
                <a:latin typeface="Arial"/>
                <a:ea typeface="Arial"/>
                <a:cs typeface="Arial"/>
                <a:sym typeface="Arial"/>
              </a:rPr>
              <a:t>47% reduction in clinician documentation time in pilot studies</a:t>
            </a:r>
            <a:endParaRPr sz="1035">
              <a:solidFill>
                <a:srgbClr val="000000"/>
              </a:solidFill>
              <a:latin typeface="Arial"/>
              <a:ea typeface="Arial"/>
              <a:cs typeface="Arial"/>
              <a:sym typeface="Arial"/>
            </a:endParaRPr>
          </a:p>
          <a:p>
            <a:pPr marL="457200" lvl="0" indent="-294322" algn="l" rtl="0">
              <a:lnSpc>
                <a:spcPct val="105000"/>
              </a:lnSpc>
              <a:spcBef>
                <a:spcPts val="0"/>
              </a:spcBef>
              <a:spcAft>
                <a:spcPts val="0"/>
              </a:spcAft>
              <a:buClr>
                <a:srgbClr val="000000"/>
              </a:buClr>
              <a:buSzPts val="1035"/>
              <a:buChar char="●"/>
            </a:pPr>
            <a:r>
              <a:rPr lang="en-GB" sz="1035">
                <a:solidFill>
                  <a:srgbClr val="000000"/>
                </a:solidFill>
                <a:latin typeface="Arial"/>
                <a:ea typeface="Arial"/>
                <a:cs typeface="Arial"/>
                <a:sym typeface="Arial"/>
              </a:rPr>
              <a:t>85% accuracy in medical coding recommendations</a:t>
            </a:r>
            <a:endParaRPr sz="1035">
              <a:solidFill>
                <a:srgbClr val="000000"/>
              </a:solidFill>
              <a:latin typeface="Arial"/>
              <a:ea typeface="Arial"/>
              <a:cs typeface="Arial"/>
              <a:sym typeface="Arial"/>
            </a:endParaRPr>
          </a:p>
          <a:p>
            <a:pPr marL="457200" lvl="0" indent="-294322" algn="l" rtl="0">
              <a:lnSpc>
                <a:spcPct val="105000"/>
              </a:lnSpc>
              <a:spcBef>
                <a:spcPts val="0"/>
              </a:spcBef>
              <a:spcAft>
                <a:spcPts val="0"/>
              </a:spcAft>
              <a:buClr>
                <a:srgbClr val="000000"/>
              </a:buClr>
              <a:buSzPts val="1035"/>
              <a:buChar char="●"/>
            </a:pPr>
            <a:r>
              <a:rPr lang="en-GB" sz="1035">
                <a:solidFill>
                  <a:srgbClr val="000000"/>
                </a:solidFill>
                <a:latin typeface="Arial"/>
                <a:ea typeface="Arial"/>
                <a:cs typeface="Arial"/>
                <a:sym typeface="Arial"/>
              </a:rPr>
              <a:t>92% of physicians reported increased job satisfaction</a:t>
            </a:r>
            <a:endParaRPr sz="1035">
              <a:solidFill>
                <a:srgbClr val="000000"/>
              </a:solidFill>
              <a:latin typeface="Arial"/>
              <a:ea typeface="Arial"/>
              <a:cs typeface="Arial"/>
              <a:sym typeface="Arial"/>
            </a:endParaRPr>
          </a:p>
          <a:p>
            <a:pPr marL="0" lvl="0" indent="0" algn="l" rtl="0">
              <a:lnSpc>
                <a:spcPct val="105000"/>
              </a:lnSpc>
              <a:spcBef>
                <a:spcPts val="1200"/>
              </a:spcBef>
              <a:spcAft>
                <a:spcPts val="0"/>
              </a:spcAft>
              <a:buSzPts val="935"/>
              <a:buNone/>
            </a:pPr>
            <a:r>
              <a:rPr lang="en-GB" sz="1035" b="1">
                <a:solidFill>
                  <a:srgbClr val="000000"/>
                </a:solidFill>
                <a:latin typeface="Arial"/>
                <a:ea typeface="Arial"/>
                <a:cs typeface="Arial"/>
                <a:sym typeface="Arial"/>
              </a:rPr>
              <a:t>Clinical Decision Support:</a:t>
            </a:r>
            <a:endParaRPr sz="1035" b="1">
              <a:solidFill>
                <a:srgbClr val="000000"/>
              </a:solidFill>
              <a:latin typeface="Arial"/>
              <a:ea typeface="Arial"/>
              <a:cs typeface="Arial"/>
              <a:sym typeface="Arial"/>
            </a:endParaRPr>
          </a:p>
          <a:p>
            <a:pPr marL="457200" lvl="0" indent="-294322" algn="l" rtl="0">
              <a:lnSpc>
                <a:spcPct val="105000"/>
              </a:lnSpc>
              <a:spcBef>
                <a:spcPts val="1200"/>
              </a:spcBef>
              <a:spcAft>
                <a:spcPts val="0"/>
              </a:spcAft>
              <a:buClr>
                <a:srgbClr val="000000"/>
              </a:buClr>
              <a:buSzPts val="1035"/>
              <a:buChar char="●"/>
            </a:pPr>
            <a:r>
              <a:rPr lang="en-GB" sz="1035">
                <a:solidFill>
                  <a:srgbClr val="000000"/>
                </a:solidFill>
                <a:latin typeface="Arial"/>
                <a:ea typeface="Arial"/>
                <a:cs typeface="Arial"/>
                <a:sym typeface="Arial"/>
              </a:rPr>
              <a:t>38% improvement in diagnostic consideration completeness</a:t>
            </a:r>
            <a:endParaRPr sz="1035">
              <a:solidFill>
                <a:srgbClr val="000000"/>
              </a:solidFill>
              <a:latin typeface="Arial"/>
              <a:ea typeface="Arial"/>
              <a:cs typeface="Arial"/>
              <a:sym typeface="Arial"/>
            </a:endParaRPr>
          </a:p>
          <a:p>
            <a:pPr marL="457200" lvl="0" indent="-294322" algn="l" rtl="0">
              <a:lnSpc>
                <a:spcPct val="105000"/>
              </a:lnSpc>
              <a:spcBef>
                <a:spcPts val="0"/>
              </a:spcBef>
              <a:spcAft>
                <a:spcPts val="0"/>
              </a:spcAft>
              <a:buClr>
                <a:srgbClr val="000000"/>
              </a:buClr>
              <a:buSzPts val="1035"/>
              <a:buChar char="●"/>
            </a:pPr>
            <a:r>
              <a:rPr lang="en-GB" sz="1035">
                <a:solidFill>
                  <a:srgbClr val="000000"/>
                </a:solidFill>
                <a:latin typeface="Arial"/>
                <a:ea typeface="Arial"/>
                <a:cs typeface="Arial"/>
                <a:sym typeface="Arial"/>
              </a:rPr>
              <a:t>42% increase in guideline compliance for complex cases</a:t>
            </a:r>
            <a:endParaRPr sz="1035">
              <a:solidFill>
                <a:srgbClr val="000000"/>
              </a:solidFill>
              <a:latin typeface="Arial"/>
              <a:ea typeface="Arial"/>
              <a:cs typeface="Arial"/>
              <a:sym typeface="Arial"/>
            </a:endParaRPr>
          </a:p>
          <a:p>
            <a:pPr marL="457200" lvl="0" indent="-294322" algn="l" rtl="0">
              <a:lnSpc>
                <a:spcPct val="105000"/>
              </a:lnSpc>
              <a:spcBef>
                <a:spcPts val="0"/>
              </a:spcBef>
              <a:spcAft>
                <a:spcPts val="0"/>
              </a:spcAft>
              <a:buClr>
                <a:srgbClr val="000000"/>
              </a:buClr>
              <a:buSzPts val="1035"/>
              <a:buChar char="●"/>
            </a:pPr>
            <a:r>
              <a:rPr lang="en-GB" sz="1035">
                <a:solidFill>
                  <a:srgbClr val="000000"/>
                </a:solidFill>
                <a:latin typeface="Arial"/>
                <a:ea typeface="Arial"/>
                <a:cs typeface="Arial"/>
                <a:sym typeface="Arial"/>
              </a:rPr>
              <a:t>Enhanced identification of rare conditions</a:t>
            </a:r>
            <a:endParaRPr sz="1035">
              <a:solidFill>
                <a:srgbClr val="000000"/>
              </a:solidFill>
              <a:latin typeface="Arial"/>
              <a:ea typeface="Arial"/>
              <a:cs typeface="Arial"/>
              <a:sym typeface="Arial"/>
            </a:endParaRPr>
          </a:p>
          <a:p>
            <a:pPr marL="0" lvl="0" indent="0" algn="l" rtl="0">
              <a:lnSpc>
                <a:spcPct val="105000"/>
              </a:lnSpc>
              <a:spcBef>
                <a:spcPts val="1200"/>
              </a:spcBef>
              <a:spcAft>
                <a:spcPts val="0"/>
              </a:spcAft>
              <a:buSzPts val="935"/>
              <a:buNone/>
            </a:pPr>
            <a:r>
              <a:rPr lang="en-GB" sz="1035" b="1">
                <a:solidFill>
                  <a:srgbClr val="000000"/>
                </a:solidFill>
                <a:latin typeface="Arial"/>
                <a:ea typeface="Arial"/>
                <a:cs typeface="Arial"/>
                <a:sym typeface="Arial"/>
              </a:rPr>
              <a:t>Medical Education:</a:t>
            </a:r>
            <a:endParaRPr sz="1035" b="1">
              <a:solidFill>
                <a:srgbClr val="000000"/>
              </a:solidFill>
              <a:latin typeface="Arial"/>
              <a:ea typeface="Arial"/>
              <a:cs typeface="Arial"/>
              <a:sym typeface="Arial"/>
            </a:endParaRPr>
          </a:p>
          <a:p>
            <a:pPr marL="457200" lvl="0" indent="-294322" algn="l" rtl="0">
              <a:lnSpc>
                <a:spcPct val="105000"/>
              </a:lnSpc>
              <a:spcBef>
                <a:spcPts val="1200"/>
              </a:spcBef>
              <a:spcAft>
                <a:spcPts val="0"/>
              </a:spcAft>
              <a:buClr>
                <a:srgbClr val="000000"/>
              </a:buClr>
              <a:buSzPts val="1035"/>
              <a:buChar char="●"/>
            </a:pPr>
            <a:r>
              <a:rPr lang="en-GB" sz="1035">
                <a:solidFill>
                  <a:srgbClr val="000000"/>
                </a:solidFill>
                <a:latin typeface="Arial"/>
                <a:ea typeface="Arial"/>
                <a:cs typeface="Arial"/>
                <a:sym typeface="Arial"/>
              </a:rPr>
              <a:t>32% improvement in medical student diagnostic reasoning scores</a:t>
            </a:r>
            <a:endParaRPr sz="1035">
              <a:solidFill>
                <a:srgbClr val="000000"/>
              </a:solidFill>
              <a:latin typeface="Arial"/>
              <a:ea typeface="Arial"/>
              <a:cs typeface="Arial"/>
              <a:sym typeface="Arial"/>
            </a:endParaRPr>
          </a:p>
          <a:p>
            <a:pPr marL="457200" lvl="0" indent="-294322" algn="l" rtl="0">
              <a:lnSpc>
                <a:spcPct val="105000"/>
              </a:lnSpc>
              <a:spcBef>
                <a:spcPts val="0"/>
              </a:spcBef>
              <a:spcAft>
                <a:spcPts val="0"/>
              </a:spcAft>
              <a:buClr>
                <a:srgbClr val="000000"/>
              </a:buClr>
              <a:buSzPts val="1035"/>
              <a:buChar char="●"/>
            </a:pPr>
            <a:r>
              <a:rPr lang="en-GB" sz="1035">
                <a:solidFill>
                  <a:srgbClr val="000000"/>
                </a:solidFill>
                <a:latin typeface="Arial"/>
                <a:ea typeface="Arial"/>
                <a:cs typeface="Arial"/>
                <a:sym typeface="Arial"/>
              </a:rPr>
              <a:t>95% student satisfaction rating as a learning companion</a:t>
            </a:r>
            <a:endParaRPr sz="1035">
              <a:solidFill>
                <a:srgbClr val="000000"/>
              </a:solidFill>
              <a:latin typeface="Arial"/>
              <a:ea typeface="Arial"/>
              <a:cs typeface="Arial"/>
              <a:sym typeface="Arial"/>
            </a:endParaRPr>
          </a:p>
          <a:p>
            <a:pPr marL="457200" lvl="0" indent="-294322" algn="l" rtl="0">
              <a:lnSpc>
                <a:spcPct val="105000"/>
              </a:lnSpc>
              <a:spcBef>
                <a:spcPts val="0"/>
              </a:spcBef>
              <a:spcAft>
                <a:spcPts val="0"/>
              </a:spcAft>
              <a:buClr>
                <a:srgbClr val="000000"/>
              </a:buClr>
              <a:buSzPts val="1035"/>
              <a:buChar char="●"/>
            </a:pPr>
            <a:r>
              <a:rPr lang="en-GB" sz="1035">
                <a:solidFill>
                  <a:srgbClr val="000000"/>
                </a:solidFill>
                <a:latin typeface="Arial"/>
                <a:ea typeface="Arial"/>
                <a:cs typeface="Arial"/>
                <a:sym typeface="Arial"/>
              </a:rPr>
              <a:t>Effective simulation of complex patient cases for training</a:t>
            </a:r>
            <a:endParaRPr sz="1135" b="1">
              <a:solidFill>
                <a:srgbClr val="000000"/>
              </a:solidFill>
              <a:latin typeface="Arial"/>
              <a:ea typeface="Arial"/>
              <a:cs typeface="Arial"/>
              <a:sym typeface="Arial"/>
            </a:endParaRPr>
          </a:p>
        </p:txBody>
      </p:sp>
      <p:sp>
        <p:nvSpPr>
          <p:cNvPr id="316" name="Google Shape;316;p55"/>
          <p:cNvSpPr txBox="1">
            <a:spLocks noGrp="1"/>
          </p:cNvSpPr>
          <p:nvPr>
            <p:ph type="body" idx="2"/>
          </p:nvPr>
        </p:nvSpPr>
        <p:spPr>
          <a:xfrm>
            <a:off x="727115" y="708467"/>
            <a:ext cx="76770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a:t>Real-World Applications</a:t>
            </a:r>
            <a:endParaRPr/>
          </a:p>
        </p:txBody>
      </p:sp>
      <p:sp>
        <p:nvSpPr>
          <p:cNvPr id="317" name="Google Shape;317;p55"/>
          <p:cNvSpPr txBox="1"/>
          <p:nvPr/>
        </p:nvSpPr>
        <p:spPr>
          <a:xfrm>
            <a:off x="694125" y="1012750"/>
            <a:ext cx="4912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300" b="1"/>
              <a:t>Translating Technical Excellence to Clinical Impact</a:t>
            </a:r>
            <a:endParaRPr sz="13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0"/>
          <p:cNvSpPr txBox="1">
            <a:spLocks noGrp="1"/>
          </p:cNvSpPr>
          <p:nvPr>
            <p:ph type="body" idx="1"/>
          </p:nvPr>
        </p:nvSpPr>
        <p:spPr>
          <a:xfrm>
            <a:off x="727118" y="1630375"/>
            <a:ext cx="7621177" cy="2857500"/>
          </a:xfrm>
          <a:prstGeom prst="rect">
            <a:avLst/>
          </a:prstGeom>
        </p:spPr>
        <p:txBody>
          <a:bodyPr spcFirstLastPara="1" wrap="square" lIns="68575" tIns="34275" rIns="68575" bIns="34275" anchor="t" anchorCtr="0">
            <a:normAutofit/>
          </a:bodyPr>
          <a:lstStyle/>
          <a:p>
            <a:pPr marL="0" lvl="0" indent="0" algn="l" rtl="0">
              <a:lnSpc>
                <a:spcPct val="115000"/>
              </a:lnSpc>
              <a:spcBef>
                <a:spcPts val="1400"/>
              </a:spcBef>
              <a:spcAft>
                <a:spcPts val="0"/>
              </a:spcAft>
              <a:buNone/>
            </a:pPr>
            <a:r>
              <a:rPr lang="en-GB" sz="1600" b="1" dirty="0">
                <a:solidFill>
                  <a:srgbClr val="000000"/>
                </a:solidFill>
                <a:latin typeface="Arial"/>
                <a:ea typeface="Arial"/>
                <a:cs typeface="Arial"/>
                <a:sym typeface="Arial"/>
              </a:rPr>
              <a:t>Balancing Knowledge, Reasoning &amp; Deployment</a:t>
            </a:r>
            <a:endParaRPr sz="1600" b="1" dirty="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Char char="●"/>
            </a:pPr>
            <a:r>
              <a:rPr lang="en-GB" b="1" dirty="0">
                <a:solidFill>
                  <a:srgbClr val="000000"/>
                </a:solidFill>
                <a:latin typeface="Arial"/>
                <a:ea typeface="Arial"/>
                <a:cs typeface="Arial"/>
                <a:sym typeface="Arial"/>
              </a:rPr>
              <a:t>Knowledge Complexity</a:t>
            </a:r>
            <a:r>
              <a:rPr lang="en-GB" dirty="0">
                <a:solidFill>
                  <a:srgbClr val="000000"/>
                </a:solidFill>
                <a:latin typeface="Arial"/>
                <a:ea typeface="Arial"/>
                <a:cs typeface="Arial"/>
                <a:sym typeface="Arial"/>
              </a:rPr>
              <a:t>: Medical information is vast, specialized, and evolving</a:t>
            </a:r>
            <a:endParaRPr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b="1" dirty="0">
                <a:solidFill>
                  <a:srgbClr val="000000"/>
                </a:solidFill>
                <a:latin typeface="Arial"/>
                <a:ea typeface="Arial"/>
                <a:cs typeface="Arial"/>
                <a:sym typeface="Arial"/>
              </a:rPr>
              <a:t>Reasoning Requirements</a:t>
            </a:r>
            <a:r>
              <a:rPr lang="en-GB" dirty="0">
                <a:solidFill>
                  <a:srgbClr val="000000"/>
                </a:solidFill>
                <a:latin typeface="Arial"/>
                <a:ea typeface="Arial"/>
                <a:cs typeface="Arial"/>
                <a:sym typeface="Arial"/>
              </a:rPr>
              <a:t>: Healthcare decisions require structured clinical reasoning</a:t>
            </a:r>
            <a:endParaRPr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b="1" dirty="0">
                <a:solidFill>
                  <a:srgbClr val="000000"/>
                </a:solidFill>
                <a:latin typeface="Arial"/>
                <a:ea typeface="Arial"/>
                <a:cs typeface="Arial"/>
                <a:sym typeface="Arial"/>
              </a:rPr>
              <a:t>Deployment Constraints</a:t>
            </a:r>
            <a:r>
              <a:rPr lang="en-GB" dirty="0">
                <a:solidFill>
                  <a:srgbClr val="000000"/>
                </a:solidFill>
                <a:latin typeface="Arial"/>
                <a:ea typeface="Arial"/>
                <a:cs typeface="Arial"/>
                <a:sym typeface="Arial"/>
              </a:rPr>
              <a:t>:</a:t>
            </a:r>
            <a:endParaRPr dirty="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Char char="○"/>
            </a:pPr>
            <a:r>
              <a:rPr lang="en-GB" sz="1400" dirty="0">
                <a:solidFill>
                  <a:srgbClr val="000000"/>
                </a:solidFill>
                <a:latin typeface="Arial"/>
                <a:ea typeface="Arial"/>
                <a:cs typeface="Arial"/>
                <a:sym typeface="Arial"/>
              </a:rPr>
              <a:t>Data privacy regulations demand on-premise solutions</a:t>
            </a:r>
            <a:endParaRPr sz="1400" dirty="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Char char="○"/>
            </a:pPr>
            <a:r>
              <a:rPr lang="en-GB" sz="1400" dirty="0">
                <a:solidFill>
                  <a:srgbClr val="000000"/>
                </a:solidFill>
                <a:latin typeface="Arial"/>
                <a:ea typeface="Arial"/>
                <a:cs typeface="Arial"/>
                <a:sym typeface="Arial"/>
              </a:rPr>
              <a:t>Resource limitations in healthcare settings</a:t>
            </a:r>
            <a:endParaRPr sz="1400" dirty="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Char char="○"/>
            </a:pPr>
            <a:r>
              <a:rPr lang="en-GB" sz="1400" dirty="0">
                <a:solidFill>
                  <a:srgbClr val="000000"/>
                </a:solidFill>
                <a:latin typeface="Arial"/>
                <a:ea typeface="Arial"/>
                <a:cs typeface="Arial"/>
                <a:sym typeface="Arial"/>
              </a:rPr>
              <a:t>Need for factually accurate, clinically relevant outputs</a:t>
            </a:r>
            <a:endParaRPr sz="1400" dirty="0">
              <a:solidFill>
                <a:srgbClr val="000000"/>
              </a:solidFill>
              <a:latin typeface="Arial"/>
              <a:ea typeface="Arial"/>
              <a:cs typeface="Arial"/>
              <a:sym typeface="Arial"/>
            </a:endParaRPr>
          </a:p>
          <a:p>
            <a:pPr marL="0" lvl="0" indent="0" algn="l" rtl="0">
              <a:spcBef>
                <a:spcPts val="1200"/>
              </a:spcBef>
              <a:spcAft>
                <a:spcPts val="0"/>
              </a:spcAft>
              <a:buNone/>
            </a:pPr>
            <a:endParaRPr sz="1800" dirty="0"/>
          </a:p>
        </p:txBody>
      </p:sp>
      <p:sp>
        <p:nvSpPr>
          <p:cNvPr id="207" name="Google Shape;207;p40"/>
          <p:cNvSpPr txBox="1">
            <a:spLocks noGrp="1"/>
          </p:cNvSpPr>
          <p:nvPr>
            <p:ph type="body" idx="2"/>
          </p:nvPr>
        </p:nvSpPr>
        <p:spPr>
          <a:xfrm>
            <a:off x="727115" y="708467"/>
            <a:ext cx="76770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a:t>The Challenge of Healthcare AI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6"/>
          <p:cNvSpPr txBox="1">
            <a:spLocks noGrp="1"/>
          </p:cNvSpPr>
          <p:nvPr>
            <p:ph type="body" idx="2"/>
          </p:nvPr>
        </p:nvSpPr>
        <p:spPr>
          <a:xfrm>
            <a:off x="860115" y="2179842"/>
            <a:ext cx="7677000" cy="539400"/>
          </a:xfrm>
          <a:prstGeom prst="rect">
            <a:avLst/>
          </a:prstGeom>
        </p:spPr>
        <p:txBody>
          <a:bodyPr spcFirstLastPara="1" wrap="square" lIns="68575" tIns="34275" rIns="68575" bIns="34275" anchor="t" anchorCtr="0">
            <a:noAutofit/>
          </a:bodyPr>
          <a:lstStyle/>
          <a:p>
            <a:pPr marL="0" lvl="0" indent="0" algn="ctr" rtl="0">
              <a:lnSpc>
                <a:spcPct val="115000"/>
              </a:lnSpc>
              <a:spcBef>
                <a:spcPts val="0"/>
              </a:spcBef>
              <a:spcAft>
                <a:spcPts val="0"/>
              </a:spcAft>
              <a:buNone/>
            </a:pPr>
            <a:r>
              <a:rPr lang="en-GB" sz="2800"/>
              <a:t>Medical LLM Evaluation</a:t>
            </a:r>
            <a:endParaRPr sz="2800"/>
          </a:p>
        </p:txBody>
      </p:sp>
      <p:sp>
        <p:nvSpPr>
          <p:cNvPr id="323" name="Google Shape;323;p56"/>
          <p:cNvSpPr txBox="1"/>
          <p:nvPr/>
        </p:nvSpPr>
        <p:spPr>
          <a:xfrm>
            <a:off x="861750" y="2510450"/>
            <a:ext cx="76038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200"/>
              </a:spcAft>
              <a:buNone/>
            </a:pPr>
            <a:r>
              <a:rPr lang="en-GB" sz="1500" b="1"/>
              <a:t>Thank you!</a:t>
            </a:r>
            <a:endParaRPr sz="1500" b="1"/>
          </a:p>
        </p:txBody>
      </p:sp>
      <p:sp>
        <p:nvSpPr>
          <p:cNvPr id="324" name="Google Shape;324;p56"/>
          <p:cNvSpPr txBox="1"/>
          <p:nvPr/>
        </p:nvSpPr>
        <p:spPr>
          <a:xfrm>
            <a:off x="2118850" y="4481025"/>
            <a:ext cx="4788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accent1"/>
                </a:solidFill>
                <a:latin typeface="Roboto Light"/>
                <a:ea typeface="Roboto Light"/>
                <a:cs typeface="Roboto Light"/>
                <a:sym typeface="Roboto Light"/>
              </a:rPr>
              <a:t>Maziyar PANAHI</a:t>
            </a:r>
            <a:endParaRPr>
              <a:solidFill>
                <a:schemeClr val="accent1"/>
              </a:solidFill>
              <a:latin typeface="Roboto Light"/>
              <a:ea typeface="Roboto Light"/>
              <a:cs typeface="Roboto Light"/>
              <a:sym typeface="Roboto Light"/>
            </a:endParaRPr>
          </a:p>
          <a:p>
            <a:pPr marL="0" lvl="0" indent="0" algn="ctr" rtl="0">
              <a:spcBef>
                <a:spcPts val="0"/>
              </a:spcBef>
              <a:spcAft>
                <a:spcPts val="0"/>
              </a:spcAft>
              <a:buNone/>
            </a:pPr>
            <a:r>
              <a:rPr lang="en-GB">
                <a:solidFill>
                  <a:schemeClr val="accent1"/>
                </a:solidFill>
                <a:latin typeface="Roboto Light"/>
                <a:ea typeface="Roboto Light"/>
                <a:cs typeface="Roboto Light"/>
                <a:sym typeface="Roboto Light"/>
              </a:rPr>
              <a:t>07-04-2025</a:t>
            </a:r>
            <a:endParaRPr>
              <a:solidFill>
                <a:schemeClr val="accent1"/>
              </a:solidFill>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1"/>
          <p:cNvSpPr txBox="1">
            <a:spLocks noGrp="1"/>
          </p:cNvSpPr>
          <p:nvPr>
            <p:ph type="body" idx="2"/>
          </p:nvPr>
        </p:nvSpPr>
        <p:spPr>
          <a:xfrm>
            <a:off x="498515" y="227875"/>
            <a:ext cx="76770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Medical LLM Portfolio Overview</a:t>
            </a:r>
            <a:endParaRPr dirty="0"/>
          </a:p>
        </p:txBody>
      </p:sp>
      <p:graphicFrame>
        <p:nvGraphicFramePr>
          <p:cNvPr id="213" name="Google Shape;213;p41"/>
          <p:cNvGraphicFramePr/>
          <p:nvPr>
            <p:extLst>
              <p:ext uri="{D42A27DB-BD31-4B8C-83A1-F6EECF244321}">
                <p14:modId xmlns:p14="http://schemas.microsoft.com/office/powerpoint/2010/main" val="4270880998"/>
              </p:ext>
            </p:extLst>
          </p:nvPr>
        </p:nvGraphicFramePr>
        <p:xfrm>
          <a:off x="127450" y="1488075"/>
          <a:ext cx="8884665" cy="3040622"/>
        </p:xfrm>
        <a:graphic>
          <a:graphicData uri="http://schemas.openxmlformats.org/drawingml/2006/table">
            <a:tbl>
              <a:tblPr>
                <a:noFill/>
                <a:tableStyleId>{C41A1822-6028-467C-9B1A-68D9283BD28A}</a:tableStyleId>
              </a:tblPr>
              <a:tblGrid>
                <a:gridCol w="1623878">
                  <a:extLst>
                    <a:ext uri="{9D8B030D-6E8A-4147-A177-3AD203B41FA5}">
                      <a16:colId xmlns:a16="http://schemas.microsoft.com/office/drawing/2014/main" val="20000"/>
                    </a:ext>
                  </a:extLst>
                </a:gridCol>
                <a:gridCol w="1521733">
                  <a:extLst>
                    <a:ext uri="{9D8B030D-6E8A-4147-A177-3AD203B41FA5}">
                      <a16:colId xmlns:a16="http://schemas.microsoft.com/office/drawing/2014/main" val="20001"/>
                    </a:ext>
                  </a:extLst>
                </a:gridCol>
                <a:gridCol w="5739054">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en-GB" sz="700" b="1"/>
                        <a:t>Model</a:t>
                      </a:r>
                      <a:endParaRPr sz="700" b="1"/>
                    </a:p>
                  </a:txBody>
                  <a:tcPr marL="91425" marR="91425" marT="91425" marB="91425"/>
                </a:tc>
                <a:tc>
                  <a:txBody>
                    <a:bodyPr/>
                    <a:lstStyle/>
                    <a:p>
                      <a:pPr marL="0" lvl="0" indent="0" algn="ctr" rtl="0">
                        <a:lnSpc>
                          <a:spcPct val="115000"/>
                        </a:lnSpc>
                        <a:spcBef>
                          <a:spcPts val="0"/>
                        </a:spcBef>
                        <a:spcAft>
                          <a:spcPts val="0"/>
                        </a:spcAft>
                        <a:buNone/>
                      </a:pPr>
                      <a:r>
                        <a:rPr lang="en-GB" sz="700" b="1"/>
                        <a:t>Context Length</a:t>
                      </a:r>
                      <a:endParaRPr sz="700" b="1"/>
                    </a:p>
                  </a:txBody>
                  <a:tcPr marL="91425" marR="91425" marT="91425" marB="91425"/>
                </a:tc>
                <a:tc>
                  <a:txBody>
                    <a:bodyPr/>
                    <a:lstStyle/>
                    <a:p>
                      <a:pPr marL="0" lvl="0" indent="0" algn="ctr" rtl="0">
                        <a:lnSpc>
                          <a:spcPct val="115000"/>
                        </a:lnSpc>
                        <a:spcBef>
                          <a:spcPts val="0"/>
                        </a:spcBef>
                        <a:spcAft>
                          <a:spcPts val="0"/>
                        </a:spcAft>
                        <a:buNone/>
                      </a:pPr>
                      <a:r>
                        <a:rPr lang="en-GB" sz="700" b="1"/>
                        <a:t>Key Capabilities</a:t>
                      </a:r>
                      <a:endParaRPr sz="700" b="1"/>
                    </a:p>
                  </a:txBody>
                  <a:tcPr marL="91425" marR="91425" marT="91425" marB="91425"/>
                </a:tc>
                <a:extLst>
                  <a:ext uri="{0D108BD9-81ED-4DB2-BD59-A6C34878D82A}">
                    <a16:rowId xmlns:a16="http://schemas.microsoft.com/office/drawing/2014/main" val="10000"/>
                  </a:ext>
                </a:extLst>
              </a:tr>
              <a:tr h="304800">
                <a:tc>
                  <a:txBody>
                    <a:bodyPr/>
                    <a:lstStyle/>
                    <a:p>
                      <a:pPr marL="0" lvl="0" indent="0" algn="l" rtl="0">
                        <a:lnSpc>
                          <a:spcPct val="115000"/>
                        </a:lnSpc>
                        <a:spcBef>
                          <a:spcPts val="0"/>
                        </a:spcBef>
                        <a:spcAft>
                          <a:spcPts val="0"/>
                        </a:spcAft>
                        <a:buNone/>
                      </a:pPr>
                      <a:r>
                        <a:rPr lang="en-GB" sz="1000"/>
                        <a:t>Medical LLM - Medium</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32K tokens (64 pages)</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dirty="0"/>
                        <a:t>Comprehensive medical knowledge, state-of-the-art benchmark performance</a:t>
                      </a:r>
                      <a:endParaRPr sz="1000" dirty="0"/>
                    </a:p>
                  </a:txBody>
                  <a:tcPr marL="91425" marR="91425" marT="91425" marB="91425"/>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GB" sz="1000"/>
                        <a:t>Medical LLM - Small</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16K tokens</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dirty="0"/>
                        <a:t>Strong medical knowledge with excellent performance-to-resource ratio</a:t>
                      </a:r>
                      <a:endParaRPr sz="1000" dirty="0"/>
                    </a:p>
                  </a:txBody>
                  <a:tcPr marL="91425" marR="91425" marT="91425" marB="91425"/>
                </a:tc>
                <a:extLst>
                  <a:ext uri="{0D108BD9-81ED-4DB2-BD59-A6C34878D82A}">
                    <a16:rowId xmlns:a16="http://schemas.microsoft.com/office/drawing/2014/main" val="10002"/>
                  </a:ext>
                </a:extLst>
              </a:tr>
              <a:tr h="304800">
                <a:tc>
                  <a:txBody>
                    <a:bodyPr/>
                    <a:lstStyle/>
                    <a:p>
                      <a:pPr marL="0" lvl="0" indent="0" algn="l" rtl="0">
                        <a:lnSpc>
                          <a:spcPct val="115000"/>
                        </a:lnSpc>
                        <a:spcBef>
                          <a:spcPts val="0"/>
                        </a:spcBef>
                        <a:spcAft>
                          <a:spcPts val="0"/>
                        </a:spcAft>
                        <a:buNone/>
                      </a:pPr>
                      <a:r>
                        <a:rPr lang="en-GB" sz="1000"/>
                        <a:t>Medical Reasoning 32B</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16K tokens</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Step-by-step clinical reasoning, rare condition identification, transparent decision pathways</a:t>
                      </a:r>
                      <a:endParaRPr sz="1000"/>
                    </a:p>
                  </a:txBody>
                  <a:tcPr marL="91425" marR="91425" marT="91425" marB="91425"/>
                </a:tc>
                <a:extLst>
                  <a:ext uri="{0D108BD9-81ED-4DB2-BD59-A6C34878D82A}">
                    <a16:rowId xmlns:a16="http://schemas.microsoft.com/office/drawing/2014/main" val="10003"/>
                  </a:ext>
                </a:extLst>
              </a:tr>
              <a:tr h="304800">
                <a:tc>
                  <a:txBody>
                    <a:bodyPr/>
                    <a:lstStyle/>
                    <a:p>
                      <a:pPr marL="0" lvl="0" indent="0" algn="l" rtl="0">
                        <a:lnSpc>
                          <a:spcPct val="115000"/>
                        </a:lnSpc>
                        <a:spcBef>
                          <a:spcPts val="0"/>
                        </a:spcBef>
                        <a:spcAft>
                          <a:spcPts val="0"/>
                        </a:spcAft>
                        <a:buNone/>
                      </a:pPr>
                      <a:r>
                        <a:rPr lang="en-GB" sz="1000"/>
                        <a:t>Medical Reasoning 14B</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16K tokens</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Clinical reasoning with excellent parameter efficiency, specialized reasoning patterns</a:t>
                      </a:r>
                      <a:endParaRPr sz="1000"/>
                    </a:p>
                  </a:txBody>
                  <a:tcPr marL="91425" marR="91425" marT="91425" marB="91425"/>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GB" sz="1000"/>
                        <a:t>Medical LLM - 24B</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16K tokens</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Extensive medical knowledge, efficient deployment footprint</a:t>
                      </a:r>
                      <a:endParaRPr sz="1000"/>
                    </a:p>
                  </a:txBody>
                  <a:tcPr marL="91425" marR="91425" marT="91425" marB="91425"/>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None/>
                      </a:pPr>
                      <a:r>
                        <a:rPr lang="en-GB" sz="1000"/>
                        <a:t>Medical LLM - 14B</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8K tokens</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Balance of performance and deployment flexibility, strong clinical knowledge</a:t>
                      </a:r>
                      <a:endParaRPr sz="1000"/>
                    </a:p>
                  </a:txBody>
                  <a:tcPr marL="91425" marR="91425" marT="91425" marB="91425"/>
                </a:tc>
                <a:extLst>
                  <a:ext uri="{0D108BD9-81ED-4DB2-BD59-A6C34878D82A}">
                    <a16:rowId xmlns:a16="http://schemas.microsoft.com/office/drawing/2014/main" val="10006"/>
                  </a:ext>
                </a:extLst>
              </a:tr>
              <a:tr h="0">
                <a:tc>
                  <a:txBody>
                    <a:bodyPr/>
                    <a:lstStyle/>
                    <a:p>
                      <a:pPr marL="0" lvl="0" indent="0" algn="l" rtl="0">
                        <a:lnSpc>
                          <a:spcPct val="115000"/>
                        </a:lnSpc>
                        <a:spcBef>
                          <a:spcPts val="0"/>
                        </a:spcBef>
                        <a:spcAft>
                          <a:spcPts val="0"/>
                        </a:spcAft>
                        <a:buNone/>
                      </a:pPr>
                      <a:r>
                        <a:rPr lang="en-GB" sz="1000"/>
                        <a:t>Medical LLM - 10B</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8K tokens</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Strong domain specialization with modest resource requirements</a:t>
                      </a:r>
                      <a:endParaRPr sz="1000"/>
                    </a:p>
                  </a:txBody>
                  <a:tcPr marL="91425" marR="91425" marT="91425" marB="91425"/>
                </a:tc>
                <a:extLst>
                  <a:ext uri="{0D108BD9-81ED-4DB2-BD59-A6C34878D82A}">
                    <a16:rowId xmlns:a16="http://schemas.microsoft.com/office/drawing/2014/main" val="10007"/>
                  </a:ext>
                </a:extLst>
              </a:tr>
              <a:tr h="0">
                <a:tc>
                  <a:txBody>
                    <a:bodyPr/>
                    <a:lstStyle/>
                    <a:p>
                      <a:pPr marL="0" lvl="0" indent="0" algn="l" rtl="0">
                        <a:lnSpc>
                          <a:spcPct val="115000"/>
                        </a:lnSpc>
                        <a:spcBef>
                          <a:spcPts val="0"/>
                        </a:spcBef>
                        <a:spcAft>
                          <a:spcPts val="0"/>
                        </a:spcAft>
                        <a:buNone/>
                      </a:pPr>
                      <a:r>
                        <a:rPr lang="en-GB" sz="1000"/>
                        <a:t>Medical LLM - 7B</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8K tokens</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dirty="0"/>
                        <a:t>Compact model for on-premise deployment, optimized for efficiency</a:t>
                      </a:r>
                      <a:endParaRPr sz="1000" dirty="0"/>
                    </a:p>
                  </a:txBody>
                  <a:tcPr marL="91425" marR="91425" marT="91425" marB="91425"/>
                </a:tc>
                <a:extLst>
                  <a:ext uri="{0D108BD9-81ED-4DB2-BD59-A6C34878D82A}">
                    <a16:rowId xmlns:a16="http://schemas.microsoft.com/office/drawing/2014/main" val="10008"/>
                  </a:ext>
                </a:extLst>
              </a:tr>
            </a:tbl>
          </a:graphicData>
        </a:graphic>
      </p:graphicFrame>
      <p:sp>
        <p:nvSpPr>
          <p:cNvPr id="214" name="Google Shape;214;p41"/>
          <p:cNvSpPr txBox="1"/>
          <p:nvPr/>
        </p:nvSpPr>
        <p:spPr>
          <a:xfrm>
            <a:off x="498515" y="676808"/>
            <a:ext cx="5589000" cy="299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400"/>
              </a:spcBef>
              <a:spcAft>
                <a:spcPts val="400"/>
              </a:spcAft>
              <a:buNone/>
            </a:pPr>
            <a:r>
              <a:rPr lang="en-GB" sz="1300" b="1" dirty="0"/>
              <a:t>Suite of Domain-Specific Medical Language Models</a:t>
            </a:r>
            <a:endParaRPr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7"/>
          <p:cNvSpPr txBox="1">
            <a:spLocks noGrp="1"/>
          </p:cNvSpPr>
          <p:nvPr>
            <p:ph type="body" idx="1"/>
          </p:nvPr>
        </p:nvSpPr>
        <p:spPr>
          <a:xfrm>
            <a:off x="727120" y="1630375"/>
            <a:ext cx="3958800" cy="2857500"/>
          </a:xfrm>
          <a:prstGeom prst="rect">
            <a:avLst/>
          </a:prstGeom>
        </p:spPr>
        <p:txBody>
          <a:bodyPr spcFirstLastPara="1" wrap="square" lIns="68575" tIns="34275" rIns="68575" bIns="34275" anchor="t" anchorCtr="0">
            <a:normAutofit/>
          </a:bodyPr>
          <a:lstStyle/>
          <a:p>
            <a:pPr marL="0" lvl="0" indent="0" algn="l" rtl="0">
              <a:lnSpc>
                <a:spcPct val="115000"/>
              </a:lnSpc>
              <a:spcBef>
                <a:spcPts val="1200"/>
              </a:spcBef>
              <a:spcAft>
                <a:spcPts val="0"/>
              </a:spcAft>
              <a:buNone/>
            </a:pPr>
            <a:r>
              <a:rPr lang="en-GB" sz="1100" b="1">
                <a:solidFill>
                  <a:srgbClr val="000000"/>
                </a:solidFill>
                <a:latin typeface="Arial"/>
                <a:ea typeface="Arial"/>
                <a:cs typeface="Arial"/>
                <a:sym typeface="Arial"/>
              </a:rPr>
              <a:t>Key Performance Advantages:</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Char char="●"/>
            </a:pPr>
            <a:r>
              <a:rPr lang="en-GB" sz="1100">
                <a:solidFill>
                  <a:srgbClr val="000000"/>
                </a:solidFill>
                <a:latin typeface="Arial"/>
                <a:ea typeface="Arial"/>
                <a:cs typeface="Arial"/>
                <a:sym typeface="Arial"/>
              </a:rPr>
              <a:t>+4.01% overall advantage vs. GPT-4</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a:solidFill>
                  <a:srgbClr val="000000"/>
                </a:solidFill>
                <a:latin typeface="Arial"/>
                <a:ea typeface="Arial"/>
                <a:cs typeface="Arial"/>
                <a:sym typeface="Arial"/>
              </a:rPr>
              <a:t>+2.63% overall advantage vs. Med-PaLM-2</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a:solidFill>
                  <a:srgbClr val="000000"/>
                </a:solidFill>
                <a:latin typeface="Arial"/>
                <a:ea typeface="Arial"/>
                <a:cs typeface="Arial"/>
                <a:sym typeface="Arial"/>
              </a:rPr>
              <a:t>Superior performance in specialized domains (+4.0% in Medical Genetics, +5.2% in Anatomy)</a:t>
            </a:r>
            <a:endParaRPr sz="1300" b="1">
              <a:solidFill>
                <a:srgbClr val="000000"/>
              </a:solidFill>
              <a:latin typeface="Arial"/>
              <a:ea typeface="Arial"/>
              <a:cs typeface="Arial"/>
              <a:sym typeface="Arial"/>
            </a:endParaRPr>
          </a:p>
        </p:txBody>
      </p:sp>
      <p:sp>
        <p:nvSpPr>
          <p:cNvPr id="253" name="Google Shape;253;p47"/>
          <p:cNvSpPr txBox="1">
            <a:spLocks noGrp="1"/>
          </p:cNvSpPr>
          <p:nvPr>
            <p:ph type="body" idx="2"/>
          </p:nvPr>
        </p:nvSpPr>
        <p:spPr>
          <a:xfrm>
            <a:off x="727115" y="708467"/>
            <a:ext cx="76770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a:t>OpenMed Benchmark Performance</a:t>
            </a:r>
            <a:endParaRPr/>
          </a:p>
        </p:txBody>
      </p:sp>
      <p:graphicFrame>
        <p:nvGraphicFramePr>
          <p:cNvPr id="254" name="Google Shape;254;p47"/>
          <p:cNvGraphicFramePr/>
          <p:nvPr/>
        </p:nvGraphicFramePr>
        <p:xfrm>
          <a:off x="4984950" y="1485825"/>
          <a:ext cx="3917450" cy="3025416"/>
        </p:xfrm>
        <a:graphic>
          <a:graphicData uri="http://schemas.openxmlformats.org/drawingml/2006/table">
            <a:tbl>
              <a:tblPr>
                <a:noFill/>
                <a:tableStyleId>{C41A1822-6028-467C-9B1A-68D9283BD28A}</a:tableStyleId>
              </a:tblPr>
              <a:tblGrid>
                <a:gridCol w="1237850">
                  <a:extLst>
                    <a:ext uri="{9D8B030D-6E8A-4147-A177-3AD203B41FA5}">
                      <a16:colId xmlns:a16="http://schemas.microsoft.com/office/drawing/2014/main" val="20000"/>
                    </a:ext>
                  </a:extLst>
                </a:gridCol>
                <a:gridCol w="1024000">
                  <a:extLst>
                    <a:ext uri="{9D8B030D-6E8A-4147-A177-3AD203B41FA5}">
                      <a16:colId xmlns:a16="http://schemas.microsoft.com/office/drawing/2014/main" val="20001"/>
                    </a:ext>
                  </a:extLst>
                </a:gridCol>
                <a:gridCol w="718475">
                  <a:extLst>
                    <a:ext uri="{9D8B030D-6E8A-4147-A177-3AD203B41FA5}">
                      <a16:colId xmlns:a16="http://schemas.microsoft.com/office/drawing/2014/main" val="20002"/>
                    </a:ext>
                  </a:extLst>
                </a:gridCol>
                <a:gridCol w="937125">
                  <a:extLst>
                    <a:ext uri="{9D8B030D-6E8A-4147-A177-3AD203B41FA5}">
                      <a16:colId xmlns:a16="http://schemas.microsoft.com/office/drawing/2014/main" val="20003"/>
                    </a:ext>
                  </a:extLst>
                </a:gridCol>
              </a:tblGrid>
              <a:tr h="0">
                <a:tc>
                  <a:txBody>
                    <a:bodyPr/>
                    <a:lstStyle/>
                    <a:p>
                      <a:pPr marL="0" lvl="0" indent="0" algn="ctr" rtl="0">
                        <a:lnSpc>
                          <a:spcPct val="115000"/>
                        </a:lnSpc>
                        <a:spcBef>
                          <a:spcPts val="0"/>
                        </a:spcBef>
                        <a:spcAft>
                          <a:spcPts val="0"/>
                        </a:spcAft>
                        <a:buNone/>
                      </a:pPr>
                      <a:r>
                        <a:rPr lang="en-GB" sz="800" b="1"/>
                        <a:t>Benchmark Category</a:t>
                      </a:r>
                      <a:endParaRPr sz="800" b="1"/>
                    </a:p>
                  </a:txBody>
                  <a:tcPr marL="91425" marR="91425" marT="91425" marB="91425"/>
                </a:tc>
                <a:tc>
                  <a:txBody>
                    <a:bodyPr/>
                    <a:lstStyle/>
                    <a:p>
                      <a:pPr marL="0" lvl="0" indent="0" algn="ctr" rtl="0">
                        <a:lnSpc>
                          <a:spcPct val="115000"/>
                        </a:lnSpc>
                        <a:spcBef>
                          <a:spcPts val="0"/>
                        </a:spcBef>
                        <a:spcAft>
                          <a:spcPts val="0"/>
                        </a:spcAft>
                        <a:buNone/>
                      </a:pPr>
                      <a:r>
                        <a:rPr lang="en-GB" sz="800" b="1"/>
                        <a:t>Medical LLM - Medium</a:t>
                      </a:r>
                      <a:endParaRPr sz="800" b="1"/>
                    </a:p>
                  </a:txBody>
                  <a:tcPr marL="91425" marR="91425" marT="91425" marB="91425"/>
                </a:tc>
                <a:tc>
                  <a:txBody>
                    <a:bodyPr/>
                    <a:lstStyle/>
                    <a:p>
                      <a:pPr marL="0" lvl="0" indent="0" algn="ctr" rtl="0">
                        <a:lnSpc>
                          <a:spcPct val="115000"/>
                        </a:lnSpc>
                        <a:spcBef>
                          <a:spcPts val="0"/>
                        </a:spcBef>
                        <a:spcAft>
                          <a:spcPts val="0"/>
                        </a:spcAft>
                        <a:buNone/>
                      </a:pPr>
                      <a:r>
                        <a:rPr lang="en-GB" sz="800" b="1"/>
                        <a:t>GPT-4</a:t>
                      </a:r>
                      <a:endParaRPr sz="800" b="1"/>
                    </a:p>
                  </a:txBody>
                  <a:tcPr marL="91425" marR="91425" marT="91425" marB="91425"/>
                </a:tc>
                <a:tc>
                  <a:txBody>
                    <a:bodyPr/>
                    <a:lstStyle/>
                    <a:p>
                      <a:pPr marL="0" lvl="0" indent="0" algn="ctr" rtl="0">
                        <a:lnSpc>
                          <a:spcPct val="115000"/>
                        </a:lnSpc>
                        <a:spcBef>
                          <a:spcPts val="0"/>
                        </a:spcBef>
                        <a:spcAft>
                          <a:spcPts val="0"/>
                        </a:spcAft>
                        <a:buNone/>
                      </a:pPr>
                      <a:r>
                        <a:rPr lang="en-GB" sz="800" b="1"/>
                        <a:t>Med-PaLM-2 (5-shot)</a:t>
                      </a:r>
                      <a:endParaRPr sz="800" b="1"/>
                    </a:p>
                  </a:txBody>
                  <a:tcPr marL="91425" marR="91425" marT="91425" marB="91425"/>
                </a:tc>
                <a:extLst>
                  <a:ext uri="{0D108BD9-81ED-4DB2-BD59-A6C34878D82A}">
                    <a16:rowId xmlns:a16="http://schemas.microsoft.com/office/drawing/2014/main" val="10000"/>
                  </a:ext>
                </a:extLst>
              </a:tr>
              <a:tr h="318700">
                <a:tc>
                  <a:txBody>
                    <a:bodyPr/>
                    <a:lstStyle/>
                    <a:p>
                      <a:pPr marL="0" lvl="0" indent="0" algn="l" rtl="0">
                        <a:lnSpc>
                          <a:spcPct val="115000"/>
                        </a:lnSpc>
                        <a:spcBef>
                          <a:spcPts val="0"/>
                        </a:spcBef>
                        <a:spcAft>
                          <a:spcPts val="0"/>
                        </a:spcAft>
                        <a:buNone/>
                      </a:pPr>
                      <a:r>
                        <a:rPr lang="en-GB" sz="800"/>
                        <a:t>MedQA (4 options)</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79.8%</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78.9%</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79.7%</a:t>
                      </a:r>
                      <a:endParaRPr sz="800"/>
                    </a:p>
                  </a:txBody>
                  <a:tcPr marL="91425" marR="91425" marT="91425" marB="91425"/>
                </a:tc>
                <a:extLst>
                  <a:ext uri="{0D108BD9-81ED-4DB2-BD59-A6C34878D82A}">
                    <a16:rowId xmlns:a16="http://schemas.microsoft.com/office/drawing/2014/main" val="10001"/>
                  </a:ext>
                </a:extLst>
              </a:tr>
              <a:tr h="318700">
                <a:tc>
                  <a:txBody>
                    <a:bodyPr/>
                    <a:lstStyle/>
                    <a:p>
                      <a:pPr marL="0" lvl="0" indent="0" algn="l" rtl="0">
                        <a:lnSpc>
                          <a:spcPct val="115000"/>
                        </a:lnSpc>
                        <a:spcBef>
                          <a:spcPts val="0"/>
                        </a:spcBef>
                        <a:spcAft>
                          <a:spcPts val="0"/>
                        </a:spcAft>
                        <a:buNone/>
                      </a:pPr>
                      <a:r>
                        <a:rPr lang="en-GB" sz="800"/>
                        <a:t>PubMedQA</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79.4%</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75.2%</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79.2%</a:t>
                      </a:r>
                      <a:endParaRPr sz="800"/>
                    </a:p>
                  </a:txBody>
                  <a:tcPr marL="91425" marR="91425" marT="91425" marB="91425"/>
                </a:tc>
                <a:extLst>
                  <a:ext uri="{0D108BD9-81ED-4DB2-BD59-A6C34878D82A}">
                    <a16:rowId xmlns:a16="http://schemas.microsoft.com/office/drawing/2014/main" val="10002"/>
                  </a:ext>
                </a:extLst>
              </a:tr>
              <a:tr h="318700">
                <a:tc>
                  <a:txBody>
                    <a:bodyPr/>
                    <a:lstStyle/>
                    <a:p>
                      <a:pPr marL="0" lvl="0" indent="0" algn="l" rtl="0">
                        <a:lnSpc>
                          <a:spcPct val="115000"/>
                        </a:lnSpc>
                        <a:spcBef>
                          <a:spcPts val="0"/>
                        </a:spcBef>
                        <a:spcAft>
                          <a:spcPts val="0"/>
                        </a:spcAft>
                        <a:buNone/>
                      </a:pPr>
                      <a:r>
                        <a:rPr lang="en-GB" sz="800"/>
                        <a:t>MedMCQA</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75.5%</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69.5%</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71.3%</a:t>
                      </a:r>
                      <a:endParaRPr sz="800"/>
                    </a:p>
                  </a:txBody>
                  <a:tcPr marL="91425" marR="91425" marT="91425" marB="91425"/>
                </a:tc>
                <a:extLst>
                  <a:ext uri="{0D108BD9-81ED-4DB2-BD59-A6C34878D82A}">
                    <a16:rowId xmlns:a16="http://schemas.microsoft.com/office/drawing/2014/main" val="10003"/>
                  </a:ext>
                </a:extLst>
              </a:tr>
              <a:tr h="318700">
                <a:tc>
                  <a:txBody>
                    <a:bodyPr/>
                    <a:lstStyle/>
                    <a:p>
                      <a:pPr marL="0" lvl="0" indent="0" algn="l" rtl="0">
                        <a:lnSpc>
                          <a:spcPct val="115000"/>
                        </a:lnSpc>
                        <a:spcBef>
                          <a:spcPts val="0"/>
                        </a:spcBef>
                        <a:spcAft>
                          <a:spcPts val="0"/>
                        </a:spcAft>
                        <a:buNone/>
                      </a:pPr>
                      <a:r>
                        <a:rPr lang="en-GB" sz="800"/>
                        <a:t>Clinical Knowledge</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89.4%</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86.0%</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88.3%</a:t>
                      </a:r>
                      <a:endParaRPr sz="800"/>
                    </a:p>
                  </a:txBody>
                  <a:tcPr marL="91425" marR="91425" marT="91425" marB="91425"/>
                </a:tc>
                <a:extLst>
                  <a:ext uri="{0D108BD9-81ED-4DB2-BD59-A6C34878D82A}">
                    <a16:rowId xmlns:a16="http://schemas.microsoft.com/office/drawing/2014/main" val="10004"/>
                  </a:ext>
                </a:extLst>
              </a:tr>
              <a:tr h="318700">
                <a:tc>
                  <a:txBody>
                    <a:bodyPr/>
                    <a:lstStyle/>
                    <a:p>
                      <a:pPr marL="0" lvl="0" indent="0" algn="l" rtl="0">
                        <a:lnSpc>
                          <a:spcPct val="115000"/>
                        </a:lnSpc>
                        <a:spcBef>
                          <a:spcPts val="0"/>
                        </a:spcBef>
                        <a:spcAft>
                          <a:spcPts val="0"/>
                        </a:spcAft>
                        <a:buNone/>
                      </a:pPr>
                      <a:r>
                        <a:rPr lang="en-GB" sz="800"/>
                        <a:t>Medical Genetics</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95.0%</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91.0%</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90.0%</a:t>
                      </a:r>
                      <a:endParaRPr sz="800"/>
                    </a:p>
                  </a:txBody>
                  <a:tcPr marL="91425" marR="91425" marT="91425" marB="91425"/>
                </a:tc>
                <a:extLst>
                  <a:ext uri="{0D108BD9-81ED-4DB2-BD59-A6C34878D82A}">
                    <a16:rowId xmlns:a16="http://schemas.microsoft.com/office/drawing/2014/main" val="10005"/>
                  </a:ext>
                </a:extLst>
              </a:tr>
              <a:tr h="318700">
                <a:tc>
                  <a:txBody>
                    <a:bodyPr/>
                    <a:lstStyle/>
                    <a:p>
                      <a:pPr marL="0" lvl="0" indent="0" algn="l" rtl="0">
                        <a:lnSpc>
                          <a:spcPct val="115000"/>
                        </a:lnSpc>
                        <a:spcBef>
                          <a:spcPts val="0"/>
                        </a:spcBef>
                        <a:spcAft>
                          <a:spcPts val="0"/>
                        </a:spcAft>
                        <a:buNone/>
                      </a:pPr>
                      <a:r>
                        <a:rPr lang="en-GB" sz="800"/>
                        <a:t>Anatomy</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85.2%</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80.0%</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77.8%</a:t>
                      </a:r>
                      <a:endParaRPr sz="800"/>
                    </a:p>
                  </a:txBody>
                  <a:tcPr marL="91425" marR="91425" marT="91425" marB="91425"/>
                </a:tc>
                <a:extLst>
                  <a:ext uri="{0D108BD9-81ED-4DB2-BD59-A6C34878D82A}">
                    <a16:rowId xmlns:a16="http://schemas.microsoft.com/office/drawing/2014/main" val="10006"/>
                  </a:ext>
                </a:extLst>
              </a:tr>
              <a:tr h="318700">
                <a:tc>
                  <a:txBody>
                    <a:bodyPr/>
                    <a:lstStyle/>
                    <a:p>
                      <a:pPr marL="0" lvl="0" indent="0" algn="l" rtl="0">
                        <a:lnSpc>
                          <a:spcPct val="115000"/>
                        </a:lnSpc>
                        <a:spcBef>
                          <a:spcPts val="0"/>
                        </a:spcBef>
                        <a:spcAft>
                          <a:spcPts val="0"/>
                        </a:spcAft>
                        <a:buNone/>
                      </a:pPr>
                      <a:r>
                        <a:rPr lang="en-GB" sz="800"/>
                        <a:t>Professional Medicine</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94.9%</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93.0%</a:t>
                      </a:r>
                      <a:endParaRPr sz="800"/>
                    </a:p>
                  </a:txBody>
                  <a:tcPr marL="91425" marR="91425" marT="91425" marB="91425"/>
                </a:tc>
                <a:tc>
                  <a:txBody>
                    <a:bodyPr/>
                    <a:lstStyle/>
                    <a:p>
                      <a:pPr marL="0" lvl="0" indent="0" algn="l" rtl="0">
                        <a:lnSpc>
                          <a:spcPct val="115000"/>
                        </a:lnSpc>
                        <a:spcBef>
                          <a:spcPts val="0"/>
                        </a:spcBef>
                        <a:spcAft>
                          <a:spcPts val="0"/>
                        </a:spcAft>
                        <a:buNone/>
                      </a:pPr>
                      <a:r>
                        <a:rPr lang="en-GB" sz="800"/>
                        <a:t>95.2%</a:t>
                      </a:r>
                      <a:endParaRPr sz="800"/>
                    </a:p>
                  </a:txBody>
                  <a:tcPr marL="91425" marR="91425" marT="91425" marB="91425"/>
                </a:tc>
                <a:extLst>
                  <a:ext uri="{0D108BD9-81ED-4DB2-BD59-A6C34878D82A}">
                    <a16:rowId xmlns:a16="http://schemas.microsoft.com/office/drawing/2014/main" val="10007"/>
                  </a:ext>
                </a:extLst>
              </a:tr>
              <a:tr h="0">
                <a:tc>
                  <a:txBody>
                    <a:bodyPr/>
                    <a:lstStyle/>
                    <a:p>
                      <a:pPr marL="0" lvl="0" indent="0" algn="l" rtl="0">
                        <a:lnSpc>
                          <a:spcPct val="115000"/>
                        </a:lnSpc>
                        <a:spcBef>
                          <a:spcPts val="0"/>
                        </a:spcBef>
                        <a:spcAft>
                          <a:spcPts val="0"/>
                        </a:spcAft>
                        <a:buNone/>
                      </a:pPr>
                      <a:r>
                        <a:rPr lang="en-GB" sz="1000" b="1"/>
                        <a:t>Average Score</a:t>
                      </a:r>
                      <a:endParaRPr sz="1000" b="1"/>
                    </a:p>
                  </a:txBody>
                  <a:tcPr marL="91425" marR="91425" marT="91425" marB="91425"/>
                </a:tc>
                <a:tc>
                  <a:txBody>
                    <a:bodyPr/>
                    <a:lstStyle/>
                    <a:p>
                      <a:pPr marL="0" lvl="0" indent="0" algn="l" rtl="0">
                        <a:lnSpc>
                          <a:spcPct val="115000"/>
                        </a:lnSpc>
                        <a:spcBef>
                          <a:spcPts val="0"/>
                        </a:spcBef>
                        <a:spcAft>
                          <a:spcPts val="0"/>
                        </a:spcAft>
                        <a:buNone/>
                      </a:pPr>
                      <a:r>
                        <a:rPr lang="en-GB" sz="1000" b="1"/>
                        <a:t>86.2%</a:t>
                      </a:r>
                      <a:endParaRPr sz="1000" b="1"/>
                    </a:p>
                  </a:txBody>
                  <a:tcPr marL="91425" marR="91425" marT="91425" marB="91425"/>
                </a:tc>
                <a:tc>
                  <a:txBody>
                    <a:bodyPr/>
                    <a:lstStyle/>
                    <a:p>
                      <a:pPr marL="0" lvl="0" indent="0" algn="l" rtl="0">
                        <a:lnSpc>
                          <a:spcPct val="115000"/>
                        </a:lnSpc>
                        <a:spcBef>
                          <a:spcPts val="0"/>
                        </a:spcBef>
                        <a:spcAft>
                          <a:spcPts val="0"/>
                        </a:spcAft>
                        <a:buNone/>
                      </a:pPr>
                      <a:r>
                        <a:rPr lang="en-GB" sz="1000" b="1"/>
                        <a:t>82.9%</a:t>
                      </a:r>
                      <a:endParaRPr sz="1000" b="1"/>
                    </a:p>
                  </a:txBody>
                  <a:tcPr marL="91425" marR="91425" marT="91425" marB="91425"/>
                </a:tc>
                <a:tc>
                  <a:txBody>
                    <a:bodyPr/>
                    <a:lstStyle/>
                    <a:p>
                      <a:pPr marL="0" lvl="0" indent="0" algn="l" rtl="0">
                        <a:lnSpc>
                          <a:spcPct val="115000"/>
                        </a:lnSpc>
                        <a:spcBef>
                          <a:spcPts val="0"/>
                        </a:spcBef>
                        <a:spcAft>
                          <a:spcPts val="0"/>
                        </a:spcAft>
                        <a:buNone/>
                      </a:pPr>
                      <a:r>
                        <a:rPr lang="en-GB" sz="1000" b="1"/>
                        <a:t>84.1%</a:t>
                      </a:r>
                      <a:endParaRPr sz="1000" b="1"/>
                    </a:p>
                  </a:txBody>
                  <a:tcPr marL="91425" marR="91425" marT="91425" marB="91425"/>
                </a:tc>
                <a:extLst>
                  <a:ext uri="{0D108BD9-81ED-4DB2-BD59-A6C34878D82A}">
                    <a16:rowId xmlns:a16="http://schemas.microsoft.com/office/drawing/2014/main" val="10008"/>
                  </a:ext>
                </a:extLst>
              </a:tr>
            </a:tbl>
          </a:graphicData>
        </a:graphic>
      </p:graphicFrame>
      <p:sp>
        <p:nvSpPr>
          <p:cNvPr id="255" name="Google Shape;255;p47"/>
          <p:cNvSpPr txBox="1"/>
          <p:nvPr/>
        </p:nvSpPr>
        <p:spPr>
          <a:xfrm>
            <a:off x="727125" y="100692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300" b="1"/>
              <a:t>Outperforming Industry Leaders</a:t>
            </a:r>
            <a:endParaRPr sz="13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8"/>
          <p:cNvSpPr txBox="1">
            <a:spLocks noGrp="1"/>
          </p:cNvSpPr>
          <p:nvPr>
            <p:ph type="body" idx="1"/>
          </p:nvPr>
        </p:nvSpPr>
        <p:spPr>
          <a:xfrm>
            <a:off x="613200" y="1788637"/>
            <a:ext cx="3958800" cy="2857500"/>
          </a:xfrm>
          <a:prstGeom prst="rect">
            <a:avLst/>
          </a:prstGeom>
        </p:spPr>
        <p:txBody>
          <a:bodyPr spcFirstLastPara="1" wrap="square" lIns="68575" tIns="34275" rIns="68575" bIns="34275" anchor="t" anchorCtr="0">
            <a:normAutofit/>
          </a:bodyPr>
          <a:lstStyle/>
          <a:p>
            <a:pPr marL="0" lvl="0" indent="0" algn="l" rtl="0">
              <a:lnSpc>
                <a:spcPct val="115000"/>
              </a:lnSpc>
              <a:spcBef>
                <a:spcPts val="1200"/>
              </a:spcBef>
              <a:spcAft>
                <a:spcPts val="0"/>
              </a:spcAft>
              <a:buNone/>
            </a:pPr>
            <a:r>
              <a:rPr lang="en-GB" sz="1100" b="1" dirty="0">
                <a:solidFill>
                  <a:srgbClr val="000000"/>
                </a:solidFill>
                <a:latin typeface="Arial"/>
                <a:ea typeface="Arial"/>
                <a:cs typeface="Arial"/>
                <a:sym typeface="Arial"/>
              </a:rPr>
              <a:t>Practical Implications:</a:t>
            </a:r>
            <a:endParaRPr sz="1100" b="1" dirty="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Char char="●"/>
            </a:pPr>
            <a:r>
              <a:rPr lang="en-GB" sz="1100" dirty="0">
                <a:solidFill>
                  <a:srgbClr val="000000"/>
                </a:solidFill>
                <a:latin typeface="Arial"/>
                <a:ea typeface="Arial"/>
                <a:cs typeface="Arial"/>
                <a:sym typeface="Arial"/>
              </a:rPr>
              <a:t>On-premise deployment with minimal hardware requirements</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Lower latency for time-sensitive clinical applications</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Reduced operational costs without sacrificing essential capabilities</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Superior to similarly-sized competitor models (OpenBioLLM-8B: 72.5%)</a:t>
            </a:r>
            <a:endParaRPr sz="1100" dirty="0">
              <a:solidFill>
                <a:srgbClr val="000000"/>
              </a:solidFill>
              <a:latin typeface="Arial"/>
              <a:ea typeface="Arial"/>
              <a:cs typeface="Arial"/>
              <a:sym typeface="Arial"/>
            </a:endParaRPr>
          </a:p>
          <a:p>
            <a:pPr marL="0" lvl="0" indent="0" algn="l" rtl="0">
              <a:lnSpc>
                <a:spcPct val="115000"/>
              </a:lnSpc>
              <a:spcBef>
                <a:spcPts val="1200"/>
              </a:spcBef>
              <a:spcAft>
                <a:spcPts val="1200"/>
              </a:spcAft>
              <a:buNone/>
            </a:pPr>
            <a:endParaRPr sz="1100" b="1" dirty="0">
              <a:solidFill>
                <a:srgbClr val="000000"/>
              </a:solidFill>
              <a:latin typeface="Arial"/>
              <a:ea typeface="Arial"/>
              <a:cs typeface="Arial"/>
              <a:sym typeface="Arial"/>
            </a:endParaRPr>
          </a:p>
        </p:txBody>
      </p:sp>
      <p:sp>
        <p:nvSpPr>
          <p:cNvPr id="261" name="Google Shape;261;p48"/>
          <p:cNvSpPr txBox="1">
            <a:spLocks noGrp="1"/>
          </p:cNvSpPr>
          <p:nvPr>
            <p:ph type="body" idx="2"/>
          </p:nvPr>
        </p:nvSpPr>
        <p:spPr>
          <a:xfrm>
            <a:off x="727126" y="708475"/>
            <a:ext cx="81753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Smaller Models: Efficiency vs. Performance</a:t>
            </a:r>
            <a:endParaRPr dirty="0"/>
          </a:p>
        </p:txBody>
      </p:sp>
      <p:sp>
        <p:nvSpPr>
          <p:cNvPr id="262" name="Google Shape;262;p48"/>
          <p:cNvSpPr txBox="1"/>
          <p:nvPr/>
        </p:nvSpPr>
        <p:spPr>
          <a:xfrm>
            <a:off x="727125" y="1006925"/>
            <a:ext cx="7509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400"/>
              </a:spcAft>
              <a:buNone/>
            </a:pPr>
            <a:r>
              <a:rPr lang="en-GB" sz="1300" b="1"/>
              <a:t>Medical LLM - Small: Industry-Leading Performance-to-Size Ratio</a:t>
            </a:r>
            <a:endParaRPr sz="1300" b="1"/>
          </a:p>
        </p:txBody>
      </p:sp>
      <p:graphicFrame>
        <p:nvGraphicFramePr>
          <p:cNvPr id="263" name="Google Shape;263;p48"/>
          <p:cNvGraphicFramePr/>
          <p:nvPr>
            <p:extLst>
              <p:ext uri="{D42A27DB-BD31-4B8C-83A1-F6EECF244321}">
                <p14:modId xmlns:p14="http://schemas.microsoft.com/office/powerpoint/2010/main" val="2963765817"/>
              </p:ext>
            </p:extLst>
          </p:nvPr>
        </p:nvGraphicFramePr>
        <p:xfrm>
          <a:off x="4527313" y="1945465"/>
          <a:ext cx="4334125" cy="2040200"/>
        </p:xfrm>
        <a:graphic>
          <a:graphicData uri="http://schemas.openxmlformats.org/drawingml/2006/table">
            <a:tbl>
              <a:tblPr>
                <a:noFill/>
                <a:tableStyleId>{C41A1822-6028-467C-9B1A-68D9283BD28A}</a:tableStyleId>
              </a:tblPr>
              <a:tblGrid>
                <a:gridCol w="1001725">
                  <a:extLst>
                    <a:ext uri="{9D8B030D-6E8A-4147-A177-3AD203B41FA5}">
                      <a16:colId xmlns:a16="http://schemas.microsoft.com/office/drawing/2014/main" val="20000"/>
                    </a:ext>
                  </a:extLst>
                </a:gridCol>
                <a:gridCol w="687850">
                  <a:extLst>
                    <a:ext uri="{9D8B030D-6E8A-4147-A177-3AD203B41FA5}">
                      <a16:colId xmlns:a16="http://schemas.microsoft.com/office/drawing/2014/main" val="20001"/>
                    </a:ext>
                  </a:extLst>
                </a:gridCol>
                <a:gridCol w="767725">
                  <a:extLst>
                    <a:ext uri="{9D8B030D-6E8A-4147-A177-3AD203B41FA5}">
                      <a16:colId xmlns:a16="http://schemas.microsoft.com/office/drawing/2014/main" val="20002"/>
                    </a:ext>
                  </a:extLst>
                </a:gridCol>
                <a:gridCol w="744825">
                  <a:extLst>
                    <a:ext uri="{9D8B030D-6E8A-4147-A177-3AD203B41FA5}">
                      <a16:colId xmlns:a16="http://schemas.microsoft.com/office/drawing/2014/main" val="20003"/>
                    </a:ext>
                  </a:extLst>
                </a:gridCol>
                <a:gridCol w="1132000">
                  <a:extLst>
                    <a:ext uri="{9D8B030D-6E8A-4147-A177-3AD203B41FA5}">
                      <a16:colId xmlns:a16="http://schemas.microsoft.com/office/drawing/2014/main" val="20004"/>
                    </a:ext>
                  </a:extLst>
                </a:gridCol>
              </a:tblGrid>
              <a:tr h="0">
                <a:tc>
                  <a:txBody>
                    <a:bodyPr/>
                    <a:lstStyle/>
                    <a:p>
                      <a:pPr marL="0" lvl="0" indent="0" algn="ctr" rtl="0">
                        <a:lnSpc>
                          <a:spcPct val="115000"/>
                        </a:lnSpc>
                        <a:spcBef>
                          <a:spcPts val="0"/>
                        </a:spcBef>
                        <a:spcAft>
                          <a:spcPts val="0"/>
                        </a:spcAft>
                        <a:buNone/>
                      </a:pPr>
                      <a:r>
                        <a:rPr lang="en-GB" sz="900" b="1" dirty="0"/>
                        <a:t>Model</a:t>
                      </a:r>
                      <a:endParaRPr sz="900" b="1" dirty="0"/>
                    </a:p>
                  </a:txBody>
                  <a:tcPr marL="91425" marR="91425" marT="91425" marB="91425"/>
                </a:tc>
                <a:tc>
                  <a:txBody>
                    <a:bodyPr/>
                    <a:lstStyle/>
                    <a:p>
                      <a:pPr marL="0" lvl="0" indent="0" algn="ctr" rtl="0">
                        <a:lnSpc>
                          <a:spcPct val="115000"/>
                        </a:lnSpc>
                        <a:spcBef>
                          <a:spcPts val="0"/>
                        </a:spcBef>
                        <a:spcAft>
                          <a:spcPts val="0"/>
                        </a:spcAft>
                        <a:buNone/>
                      </a:pPr>
                      <a:r>
                        <a:rPr lang="en-GB" sz="900" b="1"/>
                        <a:t>Average Score</a:t>
                      </a:r>
                      <a:endParaRPr sz="900" b="1"/>
                    </a:p>
                  </a:txBody>
                  <a:tcPr marL="91425" marR="91425" marT="91425" marB="91425"/>
                </a:tc>
                <a:tc>
                  <a:txBody>
                    <a:bodyPr/>
                    <a:lstStyle/>
                    <a:p>
                      <a:pPr marL="0" lvl="0" indent="0" algn="ctr" rtl="0">
                        <a:lnSpc>
                          <a:spcPct val="115000"/>
                        </a:lnSpc>
                        <a:spcBef>
                          <a:spcPts val="0"/>
                        </a:spcBef>
                        <a:spcAft>
                          <a:spcPts val="0"/>
                        </a:spcAft>
                        <a:buNone/>
                      </a:pPr>
                      <a:r>
                        <a:rPr lang="en-GB" sz="900" b="1"/>
                        <a:t>vs. GPT-4</a:t>
                      </a:r>
                      <a:endParaRPr sz="900" b="1"/>
                    </a:p>
                  </a:txBody>
                  <a:tcPr marL="91425" marR="91425" marT="91425" marB="91425"/>
                </a:tc>
                <a:tc>
                  <a:txBody>
                    <a:bodyPr/>
                    <a:lstStyle/>
                    <a:p>
                      <a:pPr marL="0" lvl="0" indent="0" algn="ctr" rtl="0">
                        <a:lnSpc>
                          <a:spcPct val="115000"/>
                        </a:lnSpc>
                        <a:spcBef>
                          <a:spcPts val="0"/>
                        </a:spcBef>
                        <a:spcAft>
                          <a:spcPts val="0"/>
                        </a:spcAft>
                        <a:buNone/>
                      </a:pPr>
                      <a:r>
                        <a:rPr lang="en-GB" sz="900" b="1"/>
                        <a:t>Inference Speed</a:t>
                      </a:r>
                      <a:endParaRPr sz="900" b="1"/>
                    </a:p>
                  </a:txBody>
                  <a:tcPr marL="91425" marR="91425" marT="91425" marB="91425"/>
                </a:tc>
                <a:tc>
                  <a:txBody>
                    <a:bodyPr/>
                    <a:lstStyle/>
                    <a:p>
                      <a:pPr marL="0" lvl="0" indent="0" algn="ctr" rtl="0">
                        <a:lnSpc>
                          <a:spcPct val="115000"/>
                        </a:lnSpc>
                        <a:spcBef>
                          <a:spcPts val="0"/>
                        </a:spcBef>
                        <a:spcAft>
                          <a:spcPts val="0"/>
                        </a:spcAft>
                        <a:buNone/>
                      </a:pPr>
                      <a:r>
                        <a:rPr lang="en-GB" sz="900" b="1"/>
                        <a:t>Relative Efficiency</a:t>
                      </a:r>
                      <a:endParaRPr sz="900" b="1"/>
                    </a:p>
                  </a:txBody>
                  <a:tcPr marL="91425" marR="91425" marT="91425" marB="91425"/>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GB" sz="1000"/>
                        <a:t>Medical LLM - Small</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79.5%</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-4.25%</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125ms</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5.82% per billion params</a:t>
                      </a:r>
                      <a:endParaRPr sz="1000"/>
                    </a:p>
                  </a:txBody>
                  <a:tcPr marL="91425" marR="91425" marT="91425" marB="91425"/>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GB" sz="1000"/>
                        <a:t>Medical LLM - 10B</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72.6%</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-12.54%</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92ms</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7.52% per billion params</a:t>
                      </a:r>
                      <a:endParaRPr sz="1000"/>
                    </a:p>
                  </a:txBody>
                  <a:tcPr marL="91425" marR="91425" marT="91425" marB="91425"/>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GB" sz="1000"/>
                        <a:t>Medical LLM - 7B</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73.5%</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-11.37%</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a:t>67ms</a:t>
                      </a:r>
                      <a:endParaRPr sz="1000"/>
                    </a:p>
                  </a:txBody>
                  <a:tcPr marL="91425" marR="91425" marT="91425" marB="91425"/>
                </a:tc>
                <a:tc>
                  <a:txBody>
                    <a:bodyPr/>
                    <a:lstStyle/>
                    <a:p>
                      <a:pPr marL="0" lvl="0" indent="0" algn="l" rtl="0">
                        <a:lnSpc>
                          <a:spcPct val="115000"/>
                        </a:lnSpc>
                        <a:spcBef>
                          <a:spcPts val="0"/>
                        </a:spcBef>
                        <a:spcAft>
                          <a:spcPts val="0"/>
                        </a:spcAft>
                        <a:buNone/>
                      </a:pPr>
                      <a:r>
                        <a:rPr lang="en-GB" sz="1000" dirty="0"/>
                        <a:t>10.24% per billion params</a:t>
                      </a:r>
                      <a:endParaRPr sz="10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2"/>
          <p:cNvSpPr txBox="1">
            <a:spLocks noGrp="1"/>
          </p:cNvSpPr>
          <p:nvPr>
            <p:ph type="body" idx="2"/>
          </p:nvPr>
        </p:nvSpPr>
        <p:spPr>
          <a:xfrm>
            <a:off x="727115" y="708467"/>
            <a:ext cx="76770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Limitations of Traditional LLM Benchmarks</a:t>
            </a:r>
            <a:endParaRPr dirty="0"/>
          </a:p>
        </p:txBody>
      </p:sp>
      <p:graphicFrame>
        <p:nvGraphicFramePr>
          <p:cNvPr id="220" name="Google Shape;220;p42"/>
          <p:cNvGraphicFramePr/>
          <p:nvPr>
            <p:extLst>
              <p:ext uri="{D42A27DB-BD31-4B8C-83A1-F6EECF244321}">
                <p14:modId xmlns:p14="http://schemas.microsoft.com/office/powerpoint/2010/main" val="3116920325"/>
              </p:ext>
            </p:extLst>
          </p:nvPr>
        </p:nvGraphicFramePr>
        <p:xfrm>
          <a:off x="592367" y="1916543"/>
          <a:ext cx="7946496" cy="2395868"/>
        </p:xfrm>
        <a:graphic>
          <a:graphicData uri="http://schemas.openxmlformats.org/drawingml/2006/table">
            <a:tbl>
              <a:tblPr>
                <a:noFill/>
                <a:tableStyleId>{C41A1822-6028-467C-9B1A-68D9283BD28A}</a:tableStyleId>
              </a:tblPr>
              <a:tblGrid>
                <a:gridCol w="2318635">
                  <a:extLst>
                    <a:ext uri="{9D8B030D-6E8A-4147-A177-3AD203B41FA5}">
                      <a16:colId xmlns:a16="http://schemas.microsoft.com/office/drawing/2014/main" val="20000"/>
                    </a:ext>
                  </a:extLst>
                </a:gridCol>
                <a:gridCol w="5627861">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GB" sz="1100" b="1"/>
                        <a:t>Benchmark Type</a:t>
                      </a:r>
                      <a:endParaRPr sz="1100" b="1"/>
                    </a:p>
                  </a:txBody>
                  <a:tcPr marL="91425" marR="91425" marT="91425" marB="91425"/>
                </a:tc>
                <a:tc>
                  <a:txBody>
                    <a:bodyPr/>
                    <a:lstStyle/>
                    <a:p>
                      <a:pPr marL="0" lvl="0" indent="0" algn="ctr" rtl="0">
                        <a:lnSpc>
                          <a:spcPct val="115000"/>
                        </a:lnSpc>
                        <a:spcBef>
                          <a:spcPts val="0"/>
                        </a:spcBef>
                        <a:spcAft>
                          <a:spcPts val="0"/>
                        </a:spcAft>
                        <a:buNone/>
                      </a:pPr>
                      <a:r>
                        <a:rPr lang="en-GB" sz="1100" b="1"/>
                        <a:t>Limitation for Medical Evaluation</a:t>
                      </a:r>
                      <a:endParaRPr sz="1100" b="1"/>
                    </a:p>
                  </a:txBody>
                  <a:tcPr marL="91425" marR="91425" marT="91425" marB="91425"/>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GB" dirty="0"/>
                        <a:t>Multiple-choice tests</a:t>
                      </a:r>
                      <a:endParaRPr dirty="0"/>
                    </a:p>
                  </a:txBody>
                  <a:tcPr marL="91425" marR="91425" marT="91425" marB="91425"/>
                </a:tc>
                <a:tc>
                  <a:txBody>
                    <a:bodyPr/>
                    <a:lstStyle/>
                    <a:p>
                      <a:pPr marL="0" lvl="0" indent="0" algn="l" rtl="0">
                        <a:lnSpc>
                          <a:spcPct val="115000"/>
                        </a:lnSpc>
                        <a:spcBef>
                          <a:spcPts val="0"/>
                        </a:spcBef>
                        <a:spcAft>
                          <a:spcPts val="0"/>
                        </a:spcAft>
                        <a:buNone/>
                      </a:pPr>
                      <a:r>
                        <a:rPr lang="en-GB" dirty="0"/>
                        <a:t>Fail to capture real-world performance nuances in open-ended tasks</a:t>
                      </a:r>
                      <a:endParaRPr dirty="0"/>
                    </a:p>
                  </a:txBody>
                  <a:tcPr marL="91425" marR="91425" marT="91425" marB="91425"/>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GB"/>
                        <a:t>String matching heuristics</a:t>
                      </a:r>
                      <a:endParaRPr/>
                    </a:p>
                  </a:txBody>
                  <a:tcPr marL="91425" marR="91425" marT="91425" marB="91425"/>
                </a:tc>
                <a:tc>
                  <a:txBody>
                    <a:bodyPr/>
                    <a:lstStyle/>
                    <a:p>
                      <a:pPr marL="0" lvl="0" indent="0" algn="l" rtl="0">
                        <a:lnSpc>
                          <a:spcPct val="115000"/>
                        </a:lnSpc>
                        <a:spcBef>
                          <a:spcPts val="0"/>
                        </a:spcBef>
                        <a:spcAft>
                          <a:spcPts val="0"/>
                        </a:spcAft>
                        <a:buNone/>
                      </a:pPr>
                      <a:r>
                        <a:rPr lang="en-GB"/>
                        <a:t>Cannot evaluate comprehensive clinical reasoning</a:t>
                      </a:r>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GB"/>
                        <a:t>Log likelihood &amp; perplexity</a:t>
                      </a:r>
                      <a:endParaRPr/>
                    </a:p>
                  </a:txBody>
                  <a:tcPr marL="91425" marR="91425" marT="91425" marB="91425"/>
                </a:tc>
                <a:tc>
                  <a:txBody>
                    <a:bodyPr/>
                    <a:lstStyle/>
                    <a:p>
                      <a:pPr marL="0" lvl="0" indent="0" algn="l" rtl="0">
                        <a:lnSpc>
                          <a:spcPct val="115000"/>
                        </a:lnSpc>
                        <a:spcBef>
                          <a:spcPts val="0"/>
                        </a:spcBef>
                        <a:spcAft>
                          <a:spcPts val="0"/>
                        </a:spcAft>
                        <a:buNone/>
                      </a:pPr>
                      <a:r>
                        <a:rPr lang="en-GB"/>
                        <a:t>Poor correlation with actual clinical utility</a:t>
                      </a:r>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GB"/>
                        <a:t>Leaderboard benchmarks</a:t>
                      </a:r>
                      <a:endParaRPr/>
                    </a:p>
                  </a:txBody>
                  <a:tcPr marL="91425" marR="91425" marT="91425" marB="91425"/>
                </a:tc>
                <a:tc>
                  <a:txBody>
                    <a:bodyPr/>
                    <a:lstStyle/>
                    <a:p>
                      <a:pPr marL="0" lvl="0" indent="0" algn="l" rtl="0">
                        <a:lnSpc>
                          <a:spcPct val="115000"/>
                        </a:lnSpc>
                        <a:spcBef>
                          <a:spcPts val="0"/>
                        </a:spcBef>
                        <a:spcAft>
                          <a:spcPts val="0"/>
                        </a:spcAft>
                        <a:buNone/>
                      </a:pPr>
                      <a:r>
                        <a:rPr lang="en-GB"/>
                        <a:t>Risk of data contamination and training dataset overlap</a:t>
                      </a: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GB"/>
                        <a:t>General benchmarks</a:t>
                      </a:r>
                      <a:endParaRPr/>
                    </a:p>
                  </a:txBody>
                  <a:tcPr marL="91425" marR="91425" marT="91425" marB="91425"/>
                </a:tc>
                <a:tc>
                  <a:txBody>
                    <a:bodyPr/>
                    <a:lstStyle/>
                    <a:p>
                      <a:pPr marL="0" lvl="0" indent="0" algn="l" rtl="0">
                        <a:lnSpc>
                          <a:spcPct val="115000"/>
                        </a:lnSpc>
                        <a:spcBef>
                          <a:spcPts val="0"/>
                        </a:spcBef>
                        <a:spcAft>
                          <a:spcPts val="0"/>
                        </a:spcAft>
                        <a:buNone/>
                      </a:pPr>
                      <a:r>
                        <a:rPr lang="en-GB" dirty="0"/>
                        <a:t>Don't assess specialized medical knowledge or reasoning</a:t>
                      </a: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3"/>
          <p:cNvSpPr txBox="1">
            <a:spLocks noGrp="1"/>
          </p:cNvSpPr>
          <p:nvPr>
            <p:ph type="body" idx="1"/>
          </p:nvPr>
        </p:nvSpPr>
        <p:spPr>
          <a:xfrm>
            <a:off x="559644" y="1247867"/>
            <a:ext cx="7502400" cy="3415500"/>
          </a:xfrm>
          <a:prstGeom prst="rect">
            <a:avLst/>
          </a:prstGeom>
        </p:spPr>
        <p:txBody>
          <a:bodyPr spcFirstLastPara="1" wrap="square" lIns="68575" tIns="34275" rIns="68575" bIns="34275" anchor="t" anchorCtr="0">
            <a:normAutofit fontScale="92500" lnSpcReduction="20000"/>
          </a:bodyPr>
          <a:lstStyle/>
          <a:p>
            <a:pPr marL="0" lvl="0" indent="0" algn="l" rtl="0">
              <a:lnSpc>
                <a:spcPct val="115000"/>
              </a:lnSpc>
              <a:spcBef>
                <a:spcPts val="1400"/>
              </a:spcBef>
              <a:spcAft>
                <a:spcPts val="0"/>
              </a:spcAft>
              <a:buNone/>
            </a:pPr>
            <a:r>
              <a:rPr lang="en-GB" sz="1300" b="1" dirty="0">
                <a:solidFill>
                  <a:srgbClr val="000000"/>
                </a:solidFill>
                <a:latin typeface="Arial"/>
                <a:ea typeface="Arial"/>
                <a:cs typeface="Arial"/>
                <a:sym typeface="Arial"/>
              </a:rPr>
              <a:t>Three-Dimensional Assessment by Medical Experts</a:t>
            </a:r>
            <a:endParaRPr sz="1300" b="1" dirty="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GB" sz="1100" b="1" dirty="0">
                <a:solidFill>
                  <a:srgbClr val="000000"/>
                </a:solidFill>
                <a:latin typeface="Arial"/>
                <a:ea typeface="Arial"/>
                <a:cs typeface="Arial"/>
                <a:sym typeface="Arial"/>
              </a:rPr>
              <a:t>Expert Panel Composition</a:t>
            </a:r>
            <a:r>
              <a:rPr lang="en-GB" sz="1100" dirty="0">
                <a:solidFill>
                  <a:srgbClr val="000000"/>
                </a:solidFill>
                <a:latin typeface="Arial"/>
                <a:ea typeface="Arial"/>
                <a:cs typeface="Arial"/>
                <a:sym typeface="Arial"/>
              </a:rPr>
              <a:t>:</a:t>
            </a:r>
            <a:endParaRPr sz="1100" dirty="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Char char="●"/>
            </a:pPr>
            <a:r>
              <a:rPr lang="en-GB" sz="1100" dirty="0">
                <a:solidFill>
                  <a:srgbClr val="000000"/>
                </a:solidFill>
                <a:latin typeface="Arial"/>
                <a:ea typeface="Arial"/>
                <a:cs typeface="Arial"/>
                <a:sym typeface="Arial"/>
              </a:rPr>
              <a:t>Professor of Human Pathophysiology (MD, PhD): 25 years clinical + 2 years AI experience</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Neurologist (MD): 1 year clinical + 3 years AI experience</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err="1">
                <a:solidFill>
                  <a:srgbClr val="000000"/>
                </a:solidFill>
                <a:latin typeface="Arial"/>
                <a:ea typeface="Arial"/>
                <a:cs typeface="Arial"/>
                <a:sym typeface="Arial"/>
              </a:rPr>
              <a:t>Hematologist</a:t>
            </a:r>
            <a:r>
              <a:rPr lang="en-GB" sz="1100" dirty="0">
                <a:solidFill>
                  <a:srgbClr val="000000"/>
                </a:solidFill>
                <a:latin typeface="Arial"/>
                <a:ea typeface="Arial"/>
                <a:cs typeface="Arial"/>
                <a:sym typeface="Arial"/>
              </a:rPr>
              <a:t>-Oncologist (MD): 3 years clinical + 3 years AI experience</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Dentist (DDS): 3 years clinical + 5 years AI experience</a:t>
            </a:r>
            <a:endParaRPr sz="1100" dirty="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GB" sz="1100" b="1" dirty="0">
                <a:solidFill>
                  <a:srgbClr val="000000"/>
                </a:solidFill>
                <a:latin typeface="Arial"/>
                <a:ea typeface="Arial"/>
                <a:cs typeface="Arial"/>
                <a:sym typeface="Arial"/>
              </a:rPr>
              <a:t>Evaluation Dimensions</a:t>
            </a:r>
            <a:r>
              <a:rPr lang="en-GB" sz="1100" dirty="0">
                <a:solidFill>
                  <a:srgbClr val="000000"/>
                </a:solidFill>
                <a:latin typeface="Arial"/>
                <a:ea typeface="Arial"/>
                <a:cs typeface="Arial"/>
                <a:sym typeface="Arial"/>
              </a:rPr>
              <a:t>:</a:t>
            </a:r>
            <a:endParaRPr sz="1100" dirty="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Char char="●"/>
            </a:pPr>
            <a:r>
              <a:rPr lang="en-GB" sz="1100" b="1" dirty="0">
                <a:solidFill>
                  <a:srgbClr val="000000"/>
                </a:solidFill>
                <a:latin typeface="Arial"/>
                <a:ea typeface="Arial"/>
                <a:cs typeface="Arial"/>
                <a:sym typeface="Arial"/>
              </a:rPr>
              <a:t>Factuality</a:t>
            </a:r>
            <a:r>
              <a:rPr lang="en-GB" sz="1100" dirty="0">
                <a:solidFill>
                  <a:srgbClr val="000000"/>
                </a:solidFill>
                <a:latin typeface="Arial"/>
                <a:ea typeface="Arial"/>
                <a:cs typeface="Arial"/>
                <a:sym typeface="Arial"/>
              </a:rPr>
              <a:t>: Accuracy and correctness of information</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b="1" dirty="0">
                <a:solidFill>
                  <a:srgbClr val="000000"/>
                </a:solidFill>
                <a:latin typeface="Arial"/>
                <a:ea typeface="Arial"/>
                <a:cs typeface="Arial"/>
                <a:sym typeface="Arial"/>
              </a:rPr>
              <a:t>Clinical Relevance</a:t>
            </a:r>
            <a:r>
              <a:rPr lang="en-GB" sz="1100" dirty="0">
                <a:solidFill>
                  <a:srgbClr val="000000"/>
                </a:solidFill>
                <a:latin typeface="Arial"/>
                <a:ea typeface="Arial"/>
                <a:cs typeface="Arial"/>
                <a:sym typeface="Arial"/>
              </a:rPr>
              <a:t>: Applicability to real-world clinical scenarios</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b="1" dirty="0">
                <a:solidFill>
                  <a:srgbClr val="000000"/>
                </a:solidFill>
                <a:latin typeface="Arial"/>
                <a:ea typeface="Arial"/>
                <a:cs typeface="Arial"/>
                <a:sym typeface="Arial"/>
              </a:rPr>
              <a:t>Conciseness</a:t>
            </a:r>
            <a:r>
              <a:rPr lang="en-GB" sz="1100" dirty="0">
                <a:solidFill>
                  <a:srgbClr val="000000"/>
                </a:solidFill>
                <a:latin typeface="Arial"/>
                <a:ea typeface="Arial"/>
                <a:cs typeface="Arial"/>
                <a:sym typeface="Arial"/>
              </a:rPr>
              <a:t>: Efficiency in information presentation</a:t>
            </a:r>
            <a:endParaRPr sz="1100" dirty="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GB" sz="1100" b="1" dirty="0">
                <a:solidFill>
                  <a:srgbClr val="000000"/>
                </a:solidFill>
                <a:latin typeface="Arial"/>
                <a:ea typeface="Arial"/>
                <a:cs typeface="Arial"/>
                <a:sym typeface="Arial"/>
              </a:rPr>
              <a:t>Methodology</a:t>
            </a:r>
            <a:r>
              <a:rPr lang="en-GB" sz="1100" dirty="0">
                <a:solidFill>
                  <a:srgbClr val="000000"/>
                </a:solidFill>
                <a:latin typeface="Arial"/>
                <a:ea typeface="Arial"/>
                <a:cs typeface="Arial"/>
                <a:sym typeface="Arial"/>
              </a:rPr>
              <a:t>:</a:t>
            </a:r>
            <a:endParaRPr sz="1100" dirty="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Char char="●"/>
            </a:pPr>
            <a:r>
              <a:rPr lang="en-GB" sz="1100" dirty="0">
                <a:solidFill>
                  <a:srgbClr val="000000"/>
                </a:solidFill>
                <a:latin typeface="Arial"/>
                <a:ea typeface="Arial"/>
                <a:cs typeface="Arial"/>
                <a:sym typeface="Arial"/>
              </a:rPr>
              <a:t>500 novel clinical test cases created from scratch</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Randomized blind evaluation design</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Pairwise model comparisons with neutral options</a:t>
            </a:r>
            <a:endParaRPr sz="1100" dirty="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Char char="●"/>
            </a:pPr>
            <a:r>
              <a:rPr lang="en-GB" sz="1100" dirty="0">
                <a:solidFill>
                  <a:srgbClr val="000000"/>
                </a:solidFill>
                <a:latin typeface="Arial"/>
                <a:ea typeface="Arial"/>
                <a:cs typeface="Arial"/>
                <a:sym typeface="Arial"/>
              </a:rPr>
              <a:t>Inter-annotator agreement analysis</a:t>
            </a:r>
            <a:endParaRPr sz="1300" b="1" dirty="0">
              <a:solidFill>
                <a:srgbClr val="000000"/>
              </a:solidFill>
              <a:latin typeface="Arial"/>
              <a:ea typeface="Arial"/>
              <a:cs typeface="Arial"/>
              <a:sym typeface="Arial"/>
            </a:endParaRPr>
          </a:p>
        </p:txBody>
      </p:sp>
      <p:sp>
        <p:nvSpPr>
          <p:cNvPr id="227" name="Google Shape;227;p43"/>
          <p:cNvSpPr txBox="1">
            <a:spLocks noGrp="1"/>
          </p:cNvSpPr>
          <p:nvPr>
            <p:ph type="body" idx="2"/>
          </p:nvPr>
        </p:nvSpPr>
        <p:spPr>
          <a:xfrm>
            <a:off x="559644" y="708467"/>
            <a:ext cx="8324566"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Blind Evaluation by Medical Doctors: Framework</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4"/>
          <p:cNvSpPr txBox="1">
            <a:spLocks noGrp="1"/>
          </p:cNvSpPr>
          <p:nvPr>
            <p:ph type="body" idx="2"/>
          </p:nvPr>
        </p:nvSpPr>
        <p:spPr>
          <a:xfrm>
            <a:off x="480931" y="216100"/>
            <a:ext cx="76770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Our Evaluation Framework</a:t>
            </a:r>
            <a:endParaRPr dirty="0"/>
          </a:p>
        </p:txBody>
      </p:sp>
      <p:graphicFrame>
        <p:nvGraphicFramePr>
          <p:cNvPr id="233" name="Google Shape;233;p44"/>
          <p:cNvGraphicFramePr/>
          <p:nvPr/>
        </p:nvGraphicFramePr>
        <p:xfrm>
          <a:off x="36488" y="1327250"/>
          <a:ext cx="9058275" cy="3868778"/>
        </p:xfrm>
        <a:graphic>
          <a:graphicData uri="http://schemas.openxmlformats.org/drawingml/2006/table">
            <a:tbl>
              <a:tblPr>
                <a:noFill/>
                <a:tableStyleId>{C41A1822-6028-467C-9B1A-68D9283BD28A}</a:tableStyleId>
              </a:tblPr>
              <a:tblGrid>
                <a:gridCol w="1028700">
                  <a:extLst>
                    <a:ext uri="{9D8B030D-6E8A-4147-A177-3AD203B41FA5}">
                      <a16:colId xmlns:a16="http://schemas.microsoft.com/office/drawing/2014/main" val="20000"/>
                    </a:ext>
                  </a:extLst>
                </a:gridCol>
                <a:gridCol w="1876425">
                  <a:extLst>
                    <a:ext uri="{9D8B030D-6E8A-4147-A177-3AD203B41FA5}">
                      <a16:colId xmlns:a16="http://schemas.microsoft.com/office/drawing/2014/main" val="20001"/>
                    </a:ext>
                  </a:extLst>
                </a:gridCol>
                <a:gridCol w="3124200">
                  <a:extLst>
                    <a:ext uri="{9D8B030D-6E8A-4147-A177-3AD203B41FA5}">
                      <a16:colId xmlns:a16="http://schemas.microsoft.com/office/drawing/2014/main" val="20002"/>
                    </a:ext>
                  </a:extLst>
                </a:gridCol>
                <a:gridCol w="3028950">
                  <a:extLst>
                    <a:ext uri="{9D8B030D-6E8A-4147-A177-3AD203B41FA5}">
                      <a16:colId xmlns:a16="http://schemas.microsoft.com/office/drawing/2014/main" val="20003"/>
                    </a:ext>
                  </a:extLst>
                </a:gridCol>
              </a:tblGrid>
              <a:tr h="0">
                <a:tc>
                  <a:txBody>
                    <a:bodyPr/>
                    <a:lstStyle/>
                    <a:p>
                      <a:pPr marL="0" lvl="0" indent="0" algn="ctr" rtl="0">
                        <a:lnSpc>
                          <a:spcPct val="115000"/>
                        </a:lnSpc>
                        <a:spcBef>
                          <a:spcPts val="0"/>
                        </a:spcBef>
                        <a:spcAft>
                          <a:spcPts val="0"/>
                        </a:spcAft>
                        <a:buNone/>
                      </a:pPr>
                      <a:r>
                        <a:rPr lang="en-GB" sz="800" b="1"/>
                        <a:t>Task Category</a:t>
                      </a:r>
                      <a:endParaRPr sz="800" b="1"/>
                    </a:p>
                  </a:txBody>
                  <a:tcPr marL="91425" marR="91425" marT="91425" marB="91425"/>
                </a:tc>
                <a:tc>
                  <a:txBody>
                    <a:bodyPr/>
                    <a:lstStyle/>
                    <a:p>
                      <a:pPr marL="0" lvl="0" indent="0" algn="ctr" rtl="0">
                        <a:lnSpc>
                          <a:spcPct val="115000"/>
                        </a:lnSpc>
                        <a:spcBef>
                          <a:spcPts val="0"/>
                        </a:spcBef>
                        <a:spcAft>
                          <a:spcPts val="0"/>
                        </a:spcAft>
                        <a:buNone/>
                      </a:pPr>
                      <a:r>
                        <a:rPr lang="en-GB" sz="800" b="1"/>
                        <a:t>Description</a:t>
                      </a:r>
                      <a:endParaRPr sz="800" b="1"/>
                    </a:p>
                  </a:txBody>
                  <a:tcPr marL="91425" marR="91425" marT="91425" marB="91425"/>
                </a:tc>
                <a:tc>
                  <a:txBody>
                    <a:bodyPr/>
                    <a:lstStyle/>
                    <a:p>
                      <a:pPr marL="0" lvl="0" indent="0" algn="ctr" rtl="0">
                        <a:lnSpc>
                          <a:spcPct val="115000"/>
                        </a:lnSpc>
                        <a:spcBef>
                          <a:spcPts val="0"/>
                        </a:spcBef>
                        <a:spcAft>
                          <a:spcPts val="0"/>
                        </a:spcAft>
                        <a:buNone/>
                      </a:pPr>
                      <a:r>
                        <a:rPr lang="en-GB" sz="800" b="1"/>
                        <a:t>Example Questions</a:t>
                      </a:r>
                      <a:endParaRPr sz="800" b="1"/>
                    </a:p>
                  </a:txBody>
                  <a:tcPr marL="91425" marR="91425" marT="91425" marB="91425"/>
                </a:tc>
                <a:tc>
                  <a:txBody>
                    <a:bodyPr/>
                    <a:lstStyle/>
                    <a:p>
                      <a:pPr marL="0" lvl="0" indent="0" algn="ctr" rtl="0">
                        <a:lnSpc>
                          <a:spcPct val="115000"/>
                        </a:lnSpc>
                        <a:spcBef>
                          <a:spcPts val="0"/>
                        </a:spcBef>
                        <a:spcAft>
                          <a:spcPts val="0"/>
                        </a:spcAft>
                        <a:buNone/>
                      </a:pPr>
                      <a:r>
                        <a:rPr lang="en-GB" sz="800" b="1"/>
                        <a:t>Evaluation Focus</a:t>
                      </a:r>
                      <a:endParaRPr sz="800" b="1"/>
                    </a:p>
                  </a:txBody>
                  <a:tcPr marL="91425" marR="91425" marT="91425" marB="91425"/>
                </a:tc>
                <a:extLst>
                  <a:ext uri="{0D108BD9-81ED-4DB2-BD59-A6C34878D82A}">
                    <a16:rowId xmlns:a16="http://schemas.microsoft.com/office/drawing/2014/main" val="10000"/>
                  </a:ext>
                </a:extLst>
              </a:tr>
              <a:tr h="533400">
                <a:tc>
                  <a:txBody>
                    <a:bodyPr/>
                    <a:lstStyle/>
                    <a:p>
                      <a:pPr marL="0" lvl="0" indent="0" algn="l" rtl="0">
                        <a:lnSpc>
                          <a:spcPct val="115000"/>
                        </a:lnSpc>
                        <a:spcBef>
                          <a:spcPts val="0"/>
                        </a:spcBef>
                        <a:spcAft>
                          <a:spcPts val="0"/>
                        </a:spcAft>
                        <a:buNone/>
                      </a:pPr>
                      <a:r>
                        <a:rPr lang="en-GB" sz="800" b="1"/>
                        <a:t>Clinical Summarization</a:t>
                      </a:r>
                      <a:endParaRPr sz="800" b="1"/>
                    </a:p>
                  </a:txBody>
                  <a:tcPr marL="91425" marR="91425" marT="91425" marB="91425"/>
                </a:tc>
                <a:tc>
                  <a:txBody>
                    <a:bodyPr/>
                    <a:lstStyle/>
                    <a:p>
                      <a:pPr marL="0" lvl="0" indent="0" algn="l" rtl="0">
                        <a:lnSpc>
                          <a:spcPct val="115000"/>
                        </a:lnSpc>
                        <a:spcBef>
                          <a:spcPts val="0"/>
                        </a:spcBef>
                        <a:spcAft>
                          <a:spcPts val="0"/>
                        </a:spcAft>
                        <a:buNone/>
                      </a:pPr>
                      <a:r>
                        <a:rPr lang="en-GB" sz="1100"/>
                        <a:t>Distilling complex medical information into concise, accurate summaries</a:t>
                      </a:r>
                      <a:endParaRPr sz="1100"/>
                    </a:p>
                  </a:txBody>
                  <a:tcPr marL="91425" marR="91425" marT="91425" marB="91425"/>
                </a:tc>
                <a:tc>
                  <a:txBody>
                    <a:bodyPr/>
                    <a:lstStyle/>
                    <a:p>
                      <a:pPr marL="0" lvl="0" indent="0" algn="l" rtl="0">
                        <a:lnSpc>
                          <a:spcPct val="115000"/>
                        </a:lnSpc>
                        <a:spcBef>
                          <a:spcPts val="0"/>
                        </a:spcBef>
                        <a:spcAft>
                          <a:spcPts val="0"/>
                        </a:spcAft>
                        <a:buNone/>
                      </a:pPr>
                      <a:r>
                        <a:rPr lang="en-GB" sz="1100"/>
                        <a:t>• Summarize patient's medical history and initial presentation</a:t>
                      </a:r>
                      <a:endParaRPr sz="1100"/>
                    </a:p>
                    <a:p>
                      <a:pPr marL="0" lvl="0" indent="0" algn="l" rtl="0">
                        <a:lnSpc>
                          <a:spcPct val="115000"/>
                        </a:lnSpc>
                        <a:spcBef>
                          <a:spcPts val="0"/>
                        </a:spcBef>
                        <a:spcAft>
                          <a:spcPts val="0"/>
                        </a:spcAft>
                        <a:buNone/>
                      </a:pPr>
                      <a:r>
                        <a:rPr lang="en-GB" sz="1100"/>
                        <a:t>• Summarize final diagnosis and follow-up after surgery</a:t>
                      </a:r>
                      <a:endParaRPr sz="1100"/>
                    </a:p>
                  </a:txBody>
                  <a:tcPr marL="91425" marR="91425" marT="91425" marB="91425"/>
                </a:tc>
                <a:tc>
                  <a:txBody>
                    <a:bodyPr/>
                    <a:lstStyle/>
                    <a:p>
                      <a:pPr marL="0" lvl="0" indent="0" algn="l" rtl="0">
                        <a:lnSpc>
                          <a:spcPct val="115000"/>
                        </a:lnSpc>
                        <a:spcBef>
                          <a:spcPts val="0"/>
                        </a:spcBef>
                        <a:spcAft>
                          <a:spcPts val="0"/>
                        </a:spcAft>
                        <a:buNone/>
                      </a:pPr>
                      <a:r>
                        <a:rPr lang="en-GB" sz="1100"/>
                        <a:t>• Information synthesis accuracy</a:t>
                      </a:r>
                      <a:endParaRPr sz="1100"/>
                    </a:p>
                    <a:p>
                      <a:pPr marL="0" lvl="0" indent="0" algn="l" rtl="0">
                        <a:lnSpc>
                          <a:spcPct val="115000"/>
                        </a:lnSpc>
                        <a:spcBef>
                          <a:spcPts val="0"/>
                        </a:spcBef>
                        <a:spcAft>
                          <a:spcPts val="0"/>
                        </a:spcAft>
                        <a:buNone/>
                      </a:pPr>
                      <a:r>
                        <a:rPr lang="en-GB" sz="1100"/>
                        <a:t>• Capturing key diagnostic elements</a:t>
                      </a:r>
                      <a:endParaRPr sz="1100"/>
                    </a:p>
                    <a:p>
                      <a:pPr marL="0" lvl="0" indent="0" algn="l" rtl="0">
                        <a:lnSpc>
                          <a:spcPct val="115000"/>
                        </a:lnSpc>
                        <a:spcBef>
                          <a:spcPts val="0"/>
                        </a:spcBef>
                        <a:spcAft>
                          <a:spcPts val="0"/>
                        </a:spcAft>
                        <a:buNone/>
                      </a:pPr>
                      <a:r>
                        <a:rPr lang="en-GB" sz="1100"/>
                        <a:t>• Following medical chronology</a:t>
                      </a:r>
                      <a:endParaRPr sz="1100"/>
                    </a:p>
                  </a:txBody>
                  <a:tcPr marL="91425" marR="91425" marT="91425" marB="91425"/>
                </a:tc>
                <a:extLst>
                  <a:ext uri="{0D108BD9-81ED-4DB2-BD59-A6C34878D82A}">
                    <a16:rowId xmlns:a16="http://schemas.microsoft.com/office/drawing/2014/main" val="10001"/>
                  </a:ext>
                </a:extLst>
              </a:tr>
              <a:tr h="533400">
                <a:tc>
                  <a:txBody>
                    <a:bodyPr/>
                    <a:lstStyle/>
                    <a:p>
                      <a:pPr marL="0" lvl="0" indent="0" algn="l" rtl="0">
                        <a:lnSpc>
                          <a:spcPct val="115000"/>
                        </a:lnSpc>
                        <a:spcBef>
                          <a:spcPts val="0"/>
                        </a:spcBef>
                        <a:spcAft>
                          <a:spcPts val="0"/>
                        </a:spcAft>
                        <a:buNone/>
                      </a:pPr>
                      <a:r>
                        <a:rPr lang="en-GB" sz="800" b="1"/>
                        <a:t>Clinical Information Extraction</a:t>
                      </a:r>
                      <a:endParaRPr sz="800" b="1"/>
                    </a:p>
                  </a:txBody>
                  <a:tcPr marL="91425" marR="91425" marT="91425" marB="91425"/>
                </a:tc>
                <a:tc>
                  <a:txBody>
                    <a:bodyPr/>
                    <a:lstStyle/>
                    <a:p>
                      <a:pPr marL="0" lvl="0" indent="0" algn="l" rtl="0">
                        <a:lnSpc>
                          <a:spcPct val="115000"/>
                        </a:lnSpc>
                        <a:spcBef>
                          <a:spcPts val="0"/>
                        </a:spcBef>
                        <a:spcAft>
                          <a:spcPts val="0"/>
                        </a:spcAft>
                        <a:buNone/>
                      </a:pPr>
                      <a:r>
                        <a:rPr lang="en-GB" sz="1100"/>
                        <a:t>Answering specific questions based on provided clinical context</a:t>
                      </a:r>
                      <a:endParaRPr sz="1100"/>
                    </a:p>
                  </a:txBody>
                  <a:tcPr marL="91425" marR="91425" marT="91425" marB="91425"/>
                </a:tc>
                <a:tc>
                  <a:txBody>
                    <a:bodyPr/>
                    <a:lstStyle/>
                    <a:p>
                      <a:pPr marL="0" lvl="0" indent="0" algn="l" rtl="0">
                        <a:lnSpc>
                          <a:spcPct val="115000"/>
                        </a:lnSpc>
                        <a:spcBef>
                          <a:spcPts val="0"/>
                        </a:spcBef>
                        <a:spcAft>
                          <a:spcPts val="0"/>
                        </a:spcAft>
                        <a:buNone/>
                      </a:pPr>
                      <a:r>
                        <a:rPr lang="en-GB" sz="1100"/>
                        <a:t>• What were the bone marrow smear findings?</a:t>
                      </a:r>
                      <a:endParaRPr sz="1100"/>
                    </a:p>
                    <a:p>
                      <a:pPr marL="0" lvl="0" indent="0" algn="l" rtl="0">
                        <a:lnSpc>
                          <a:spcPct val="115000"/>
                        </a:lnSpc>
                        <a:spcBef>
                          <a:spcPts val="0"/>
                        </a:spcBef>
                        <a:spcAft>
                          <a:spcPts val="0"/>
                        </a:spcAft>
                        <a:buNone/>
                      </a:pPr>
                      <a:r>
                        <a:rPr lang="en-GB" sz="1100"/>
                        <a:t>• What procedures did the patient undergo?</a:t>
                      </a:r>
                      <a:endParaRPr sz="1100"/>
                    </a:p>
                  </a:txBody>
                  <a:tcPr marL="91425" marR="91425" marT="91425" marB="91425"/>
                </a:tc>
                <a:tc>
                  <a:txBody>
                    <a:bodyPr/>
                    <a:lstStyle/>
                    <a:p>
                      <a:pPr marL="0" lvl="0" indent="0" algn="l" rtl="0">
                        <a:lnSpc>
                          <a:spcPct val="115000"/>
                        </a:lnSpc>
                        <a:spcBef>
                          <a:spcPts val="0"/>
                        </a:spcBef>
                        <a:spcAft>
                          <a:spcPts val="0"/>
                        </a:spcAft>
                        <a:buNone/>
                      </a:pPr>
                      <a:r>
                        <a:rPr lang="en-GB" sz="1100"/>
                        <a:t>• Precision in extracting relevant clinical details</a:t>
                      </a:r>
                      <a:endParaRPr sz="1100"/>
                    </a:p>
                    <a:p>
                      <a:pPr marL="0" lvl="0" indent="0" algn="l" rtl="0">
                        <a:lnSpc>
                          <a:spcPct val="115000"/>
                        </a:lnSpc>
                        <a:spcBef>
                          <a:spcPts val="0"/>
                        </a:spcBef>
                        <a:spcAft>
                          <a:spcPts val="0"/>
                        </a:spcAft>
                        <a:buNone/>
                      </a:pPr>
                      <a:r>
                        <a:rPr lang="en-GB" sz="1100"/>
                        <a:t>• Contextual understanding of medical documentation</a:t>
                      </a:r>
                      <a:endParaRPr sz="1100"/>
                    </a:p>
                  </a:txBody>
                  <a:tcPr marL="91425" marR="91425" marT="91425" marB="91425"/>
                </a:tc>
                <a:extLst>
                  <a:ext uri="{0D108BD9-81ED-4DB2-BD59-A6C34878D82A}">
                    <a16:rowId xmlns:a16="http://schemas.microsoft.com/office/drawing/2014/main" val="10002"/>
                  </a:ext>
                </a:extLst>
              </a:tr>
              <a:tr h="533400">
                <a:tc>
                  <a:txBody>
                    <a:bodyPr/>
                    <a:lstStyle/>
                    <a:p>
                      <a:pPr marL="0" lvl="0" indent="0" algn="l" rtl="0">
                        <a:lnSpc>
                          <a:spcPct val="115000"/>
                        </a:lnSpc>
                        <a:spcBef>
                          <a:spcPts val="0"/>
                        </a:spcBef>
                        <a:spcAft>
                          <a:spcPts val="0"/>
                        </a:spcAft>
                        <a:buNone/>
                      </a:pPr>
                      <a:r>
                        <a:rPr lang="en-GB" sz="800" b="1"/>
                        <a:t>Biomedical Question Answering</a:t>
                      </a:r>
                      <a:endParaRPr sz="800" b="1"/>
                    </a:p>
                  </a:txBody>
                  <a:tcPr marL="91425" marR="91425" marT="91425" marB="91425"/>
                </a:tc>
                <a:tc>
                  <a:txBody>
                    <a:bodyPr/>
                    <a:lstStyle/>
                    <a:p>
                      <a:pPr marL="0" lvl="0" indent="0" algn="l" rtl="0">
                        <a:lnSpc>
                          <a:spcPct val="115000"/>
                        </a:lnSpc>
                        <a:spcBef>
                          <a:spcPts val="0"/>
                        </a:spcBef>
                        <a:spcAft>
                          <a:spcPts val="0"/>
                        </a:spcAft>
                        <a:buNone/>
                      </a:pPr>
                      <a:r>
                        <a:rPr lang="en-GB" sz="1100"/>
                        <a:t>Interpreting scientific literature and research findings</a:t>
                      </a:r>
                      <a:endParaRPr sz="1100"/>
                    </a:p>
                  </a:txBody>
                  <a:tcPr marL="91425" marR="91425" marT="91425" marB="91425"/>
                </a:tc>
                <a:tc>
                  <a:txBody>
                    <a:bodyPr/>
                    <a:lstStyle/>
                    <a:p>
                      <a:pPr marL="0" lvl="0" indent="0" algn="l" rtl="0">
                        <a:lnSpc>
                          <a:spcPct val="115000"/>
                        </a:lnSpc>
                        <a:spcBef>
                          <a:spcPts val="0"/>
                        </a:spcBef>
                        <a:spcAft>
                          <a:spcPts val="0"/>
                        </a:spcAft>
                        <a:buNone/>
                      </a:pPr>
                      <a:r>
                        <a:rPr lang="en-GB" sz="1100"/>
                        <a:t>• What biomarkers are negative in APL cases?</a:t>
                      </a:r>
                      <a:endParaRPr sz="1100"/>
                    </a:p>
                    <a:p>
                      <a:pPr marL="0" lvl="0" indent="0" algn="l" rtl="0">
                        <a:lnSpc>
                          <a:spcPct val="115000"/>
                        </a:lnSpc>
                        <a:spcBef>
                          <a:spcPts val="0"/>
                        </a:spcBef>
                        <a:spcAft>
                          <a:spcPts val="0"/>
                        </a:spcAft>
                        <a:buNone/>
                      </a:pPr>
                      <a:r>
                        <a:rPr lang="en-GB" sz="1100"/>
                        <a:t>• Why is chemotherapy the main treatment for TNBC patients?</a:t>
                      </a:r>
                      <a:endParaRPr sz="1100"/>
                    </a:p>
                  </a:txBody>
                  <a:tcPr marL="91425" marR="91425" marT="91425" marB="91425"/>
                </a:tc>
                <a:tc>
                  <a:txBody>
                    <a:bodyPr/>
                    <a:lstStyle/>
                    <a:p>
                      <a:pPr marL="0" lvl="0" indent="0" algn="l" rtl="0">
                        <a:lnSpc>
                          <a:spcPct val="115000"/>
                        </a:lnSpc>
                        <a:spcBef>
                          <a:spcPts val="0"/>
                        </a:spcBef>
                        <a:spcAft>
                          <a:spcPts val="0"/>
                        </a:spcAft>
                        <a:buNone/>
                      </a:pPr>
                      <a:r>
                        <a:rPr lang="en-GB" sz="1100"/>
                        <a:t>• Research literature comprehension</a:t>
                      </a:r>
                      <a:endParaRPr sz="1100"/>
                    </a:p>
                    <a:p>
                      <a:pPr marL="0" lvl="0" indent="0" algn="l" rtl="0">
                        <a:lnSpc>
                          <a:spcPct val="115000"/>
                        </a:lnSpc>
                        <a:spcBef>
                          <a:spcPts val="0"/>
                        </a:spcBef>
                        <a:spcAft>
                          <a:spcPts val="0"/>
                        </a:spcAft>
                        <a:buNone/>
                      </a:pPr>
                      <a:r>
                        <a:rPr lang="en-GB" sz="1100"/>
                        <a:t>• Synthesis of scientific evidence</a:t>
                      </a:r>
                      <a:endParaRPr sz="1100"/>
                    </a:p>
                    <a:p>
                      <a:pPr marL="0" lvl="0" indent="0" algn="l" rtl="0">
                        <a:lnSpc>
                          <a:spcPct val="115000"/>
                        </a:lnSpc>
                        <a:spcBef>
                          <a:spcPts val="0"/>
                        </a:spcBef>
                        <a:spcAft>
                          <a:spcPts val="0"/>
                        </a:spcAft>
                        <a:buNone/>
                      </a:pPr>
                      <a:r>
                        <a:rPr lang="en-GB" sz="1100"/>
                        <a:t>• Understanding of disease mechanisms</a:t>
                      </a:r>
                      <a:endParaRPr sz="1100"/>
                    </a:p>
                  </a:txBody>
                  <a:tcPr marL="91425" marR="91425" marT="91425" marB="91425"/>
                </a:tc>
                <a:extLst>
                  <a:ext uri="{0D108BD9-81ED-4DB2-BD59-A6C34878D82A}">
                    <a16:rowId xmlns:a16="http://schemas.microsoft.com/office/drawing/2014/main" val="10003"/>
                  </a:ext>
                </a:extLst>
              </a:tr>
              <a:tr h="533400">
                <a:tc>
                  <a:txBody>
                    <a:bodyPr/>
                    <a:lstStyle/>
                    <a:p>
                      <a:pPr marL="0" lvl="0" indent="0" algn="l" rtl="0">
                        <a:lnSpc>
                          <a:spcPct val="115000"/>
                        </a:lnSpc>
                        <a:spcBef>
                          <a:spcPts val="0"/>
                        </a:spcBef>
                        <a:spcAft>
                          <a:spcPts val="0"/>
                        </a:spcAft>
                        <a:buNone/>
                      </a:pPr>
                      <a:r>
                        <a:rPr lang="en-GB" sz="800" b="1"/>
                        <a:t>Open-Ended Medical Q&amp;A</a:t>
                      </a:r>
                      <a:endParaRPr sz="800" b="1"/>
                    </a:p>
                  </a:txBody>
                  <a:tcPr marL="91425" marR="91425" marT="91425" marB="91425"/>
                </a:tc>
                <a:tc>
                  <a:txBody>
                    <a:bodyPr/>
                    <a:lstStyle/>
                    <a:p>
                      <a:pPr marL="0" lvl="0" indent="0" algn="l" rtl="0">
                        <a:lnSpc>
                          <a:spcPct val="115000"/>
                        </a:lnSpc>
                        <a:spcBef>
                          <a:spcPts val="0"/>
                        </a:spcBef>
                        <a:spcAft>
                          <a:spcPts val="0"/>
                        </a:spcAft>
                        <a:buNone/>
                      </a:pPr>
                      <a:r>
                        <a:rPr lang="en-GB" sz="1100"/>
                        <a:t>Answering general medical questions without specific context</a:t>
                      </a:r>
                      <a:endParaRPr sz="1100"/>
                    </a:p>
                  </a:txBody>
                  <a:tcPr marL="91425" marR="91425" marT="91425" marB="91425"/>
                </a:tc>
                <a:tc>
                  <a:txBody>
                    <a:bodyPr/>
                    <a:lstStyle/>
                    <a:p>
                      <a:pPr marL="0" lvl="0" indent="0" algn="l" rtl="0">
                        <a:lnSpc>
                          <a:spcPct val="115000"/>
                        </a:lnSpc>
                        <a:spcBef>
                          <a:spcPts val="0"/>
                        </a:spcBef>
                        <a:spcAft>
                          <a:spcPts val="0"/>
                        </a:spcAft>
                        <a:buNone/>
                      </a:pPr>
                      <a:r>
                        <a:rPr lang="en-GB" sz="1100"/>
                        <a:t>• What biopsy techniques confirm malignant bone tumors?</a:t>
                      </a:r>
                      <a:endParaRPr sz="1100"/>
                    </a:p>
                    <a:p>
                      <a:pPr marL="0" lvl="0" indent="0" algn="l" rtl="0">
                        <a:lnSpc>
                          <a:spcPct val="115000"/>
                        </a:lnSpc>
                        <a:spcBef>
                          <a:spcPts val="0"/>
                        </a:spcBef>
                        <a:spcAft>
                          <a:spcPts val="0"/>
                        </a:spcAft>
                        <a:buNone/>
                      </a:pPr>
                      <a:r>
                        <a:rPr lang="en-GB" sz="1100"/>
                        <a:t>• Are there any OTC sleep aids containing barbiturates?</a:t>
                      </a:r>
                      <a:endParaRPr sz="1100"/>
                    </a:p>
                  </a:txBody>
                  <a:tcPr marL="91425" marR="91425" marT="91425" marB="91425"/>
                </a:tc>
                <a:tc>
                  <a:txBody>
                    <a:bodyPr/>
                    <a:lstStyle/>
                    <a:p>
                      <a:pPr marL="0" lvl="0" indent="0" algn="l" rtl="0">
                        <a:lnSpc>
                          <a:spcPct val="115000"/>
                        </a:lnSpc>
                        <a:spcBef>
                          <a:spcPts val="0"/>
                        </a:spcBef>
                        <a:spcAft>
                          <a:spcPts val="0"/>
                        </a:spcAft>
                        <a:buNone/>
                      </a:pPr>
                      <a:r>
                        <a:rPr lang="en-GB" sz="1100"/>
                        <a:t>• Breadth of medical knowledge</a:t>
                      </a:r>
                      <a:endParaRPr sz="1100"/>
                    </a:p>
                    <a:p>
                      <a:pPr marL="0" lvl="0" indent="0" algn="l" rtl="0">
                        <a:lnSpc>
                          <a:spcPct val="115000"/>
                        </a:lnSpc>
                        <a:spcBef>
                          <a:spcPts val="0"/>
                        </a:spcBef>
                        <a:spcAft>
                          <a:spcPts val="0"/>
                        </a:spcAft>
                        <a:buNone/>
                      </a:pPr>
                      <a:r>
                        <a:rPr lang="en-GB" sz="1100"/>
                        <a:t>• Factual accuracy without context</a:t>
                      </a:r>
                      <a:endParaRPr sz="1100"/>
                    </a:p>
                    <a:p>
                      <a:pPr marL="0" lvl="0" indent="0" algn="l" rtl="0">
                        <a:lnSpc>
                          <a:spcPct val="115000"/>
                        </a:lnSpc>
                        <a:spcBef>
                          <a:spcPts val="0"/>
                        </a:spcBef>
                        <a:spcAft>
                          <a:spcPts val="0"/>
                        </a:spcAft>
                        <a:buNone/>
                      </a:pPr>
                      <a:r>
                        <a:rPr lang="en-GB" sz="1100"/>
                        <a:t>• Appropriate clinical reasoning</a:t>
                      </a:r>
                      <a:endParaRPr sz="1100"/>
                    </a:p>
                  </a:txBody>
                  <a:tcPr marL="91425" marR="91425" marT="91425" marB="91425"/>
                </a:tc>
                <a:extLst>
                  <a:ext uri="{0D108BD9-81ED-4DB2-BD59-A6C34878D82A}">
                    <a16:rowId xmlns:a16="http://schemas.microsoft.com/office/drawing/2014/main" val="10004"/>
                  </a:ext>
                </a:extLst>
              </a:tr>
            </a:tbl>
          </a:graphicData>
        </a:graphic>
      </p:graphicFrame>
      <p:sp>
        <p:nvSpPr>
          <p:cNvPr id="234" name="Google Shape;234;p44"/>
          <p:cNvSpPr txBox="1"/>
          <p:nvPr/>
        </p:nvSpPr>
        <p:spPr>
          <a:xfrm>
            <a:off x="499191" y="491683"/>
            <a:ext cx="4971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GB" b="1" dirty="0"/>
              <a:t>Clinical Task Evaluation Categories</a:t>
            </a:r>
            <a:endParaRPr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5"/>
          <p:cNvSpPr txBox="1">
            <a:spLocks noGrp="1"/>
          </p:cNvSpPr>
          <p:nvPr>
            <p:ph type="body" idx="2"/>
          </p:nvPr>
        </p:nvSpPr>
        <p:spPr>
          <a:xfrm>
            <a:off x="643588" y="238079"/>
            <a:ext cx="7677000" cy="539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Our Evaluation Framework</a:t>
            </a:r>
            <a:endParaRPr dirty="0"/>
          </a:p>
        </p:txBody>
      </p:sp>
      <p:sp>
        <p:nvSpPr>
          <p:cNvPr id="240" name="Google Shape;240;p45"/>
          <p:cNvSpPr txBox="1"/>
          <p:nvPr/>
        </p:nvSpPr>
        <p:spPr>
          <a:xfrm>
            <a:off x="661848" y="513662"/>
            <a:ext cx="4971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400"/>
              </a:spcAft>
              <a:buNone/>
            </a:pPr>
            <a:r>
              <a:rPr lang="en-GB" b="1"/>
              <a:t>Clinical Task Evaluation Categories</a:t>
            </a:r>
            <a:endParaRPr b="1"/>
          </a:p>
        </p:txBody>
      </p:sp>
      <p:pic>
        <p:nvPicPr>
          <p:cNvPr id="241" name="Google Shape;241;p45"/>
          <p:cNvPicPr preferRelativeResize="0"/>
          <p:nvPr/>
        </p:nvPicPr>
        <p:blipFill>
          <a:blip r:embed="rId3">
            <a:alphaModFix/>
          </a:blip>
          <a:stretch>
            <a:fillRect/>
          </a:stretch>
        </p:blipFill>
        <p:spPr>
          <a:xfrm>
            <a:off x="1325" y="1536650"/>
            <a:ext cx="9144003" cy="291109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GENARAL LAYOUTS">
  <a:themeElements>
    <a:clrScheme name="Другая 8">
      <a:dk1>
        <a:srgbClr val="0098D9"/>
      </a:dk1>
      <a:lt1>
        <a:srgbClr val="FFFFFF"/>
      </a:lt1>
      <a:dk2>
        <a:srgbClr val="3E4095"/>
      </a:dk2>
      <a:lt2>
        <a:srgbClr val="E7E6E6"/>
      </a:lt2>
      <a:accent1>
        <a:srgbClr val="536B76"/>
      </a:accent1>
      <a:accent2>
        <a:srgbClr val="FA9E31"/>
      </a:accent2>
      <a:accent3>
        <a:srgbClr val="A5A5A5"/>
      </a:accent3>
      <a:accent4>
        <a:srgbClr val="FFC000"/>
      </a:accent4>
      <a:accent5>
        <a:srgbClr val="4472C4"/>
      </a:accent5>
      <a:accent6>
        <a:srgbClr val="70AD47"/>
      </a:accent6>
      <a:hlink>
        <a:srgbClr val="0098D9"/>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2854</Words>
  <Application>Microsoft Office PowerPoint</Application>
  <PresentationFormat>On-screen Show (16:9)</PresentationFormat>
  <Paragraphs>290</Paragraphs>
  <Slides>20</Slides>
  <Notes>18</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20</vt:i4>
      </vt:variant>
    </vt:vector>
  </HeadingPairs>
  <TitlesOfParts>
    <vt:vector size="33" baseType="lpstr">
      <vt:lpstr>Montserrat</vt:lpstr>
      <vt:lpstr>Roboto</vt:lpstr>
      <vt:lpstr>Montserrat Black</vt:lpstr>
      <vt:lpstr>Aptos</vt:lpstr>
      <vt:lpstr>Arial</vt:lpstr>
      <vt:lpstr>Aptos Display</vt:lpstr>
      <vt:lpstr>Roboto Light</vt:lpstr>
      <vt:lpstr>Roboto Medium</vt:lpstr>
      <vt:lpstr>Arial Black</vt:lpstr>
      <vt:lpstr>Calibri</vt:lpstr>
      <vt:lpstr>Simple Light</vt:lpstr>
      <vt:lpstr>3_GENARAL LAYOUTS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Adding Radiology &amp; Discharge Notes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David Talby</cp:lastModifiedBy>
  <cp:revision>2</cp:revision>
  <dcterms:modified xsi:type="dcterms:W3CDTF">2025-04-07T17:48:03Z</dcterms:modified>
</cp:coreProperties>
</file>